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3917F-9C44-4089-8B65-D585E561CD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48518-7F2A-41F8-8B7C-2AB8E348CED9}">
      <dgm:prSet/>
      <dgm:spPr/>
      <dgm:t>
        <a:bodyPr/>
        <a:lstStyle/>
        <a:p>
          <a:r>
            <a:rPr lang="en-US" b="1" dirty="0"/>
            <a:t>For boys</a:t>
          </a:r>
          <a:r>
            <a:rPr lang="en-US" dirty="0"/>
            <a:t>: Higher independent mobility, warmer outdoor air temperature, living in urban (vs. suburban) areas, having a mobile phone, older parents, or parents who biked to work</a:t>
          </a:r>
        </a:p>
      </dgm:t>
    </dgm:pt>
    <dgm:pt modelId="{9EEEE1C9-A17B-4EB2-A87C-65E5C0BF49C9}" type="parTrans" cxnId="{58510C28-0660-498F-8440-D2981154651D}">
      <dgm:prSet/>
      <dgm:spPr/>
      <dgm:t>
        <a:bodyPr/>
        <a:lstStyle/>
        <a:p>
          <a:endParaRPr lang="en-US"/>
        </a:p>
      </dgm:t>
    </dgm:pt>
    <dgm:pt modelId="{283E2428-5F05-424D-A868-207A74950D84}" type="sibTrans" cxnId="{58510C28-0660-498F-8440-D2981154651D}">
      <dgm:prSet/>
      <dgm:spPr/>
      <dgm:t>
        <a:bodyPr/>
        <a:lstStyle/>
        <a:p>
          <a:endParaRPr lang="en-US"/>
        </a:p>
      </dgm:t>
    </dgm:pt>
    <dgm:pt modelId="{0DC27A9F-79D1-4287-AD8E-5FE4810977BA}">
      <dgm:prSet/>
      <dgm:spPr/>
      <dgm:t>
        <a:bodyPr/>
        <a:lstStyle/>
        <a:p>
          <a:r>
            <a:rPr lang="en-US" b="1" dirty="0"/>
            <a:t>For girls</a:t>
          </a:r>
          <a:r>
            <a:rPr lang="en-US"/>
            <a:t>: Higher </a:t>
          </a:r>
          <a:r>
            <a:rPr lang="en-US" dirty="0"/>
            <a:t>parental education, lower parental concerns about neighborhood safety and social cohesion </a:t>
          </a:r>
        </a:p>
      </dgm:t>
    </dgm:pt>
    <dgm:pt modelId="{B2770AA4-C915-49B3-B400-4EFA4B6E1050}" type="parTrans" cxnId="{AD5ABC47-6F5F-4445-AD5E-C7A09999565E}">
      <dgm:prSet/>
      <dgm:spPr/>
      <dgm:t>
        <a:bodyPr/>
        <a:lstStyle/>
        <a:p>
          <a:endParaRPr lang="en-US"/>
        </a:p>
      </dgm:t>
    </dgm:pt>
    <dgm:pt modelId="{EFC150A3-4044-4EB6-BE93-A36EFC2E2220}" type="sibTrans" cxnId="{AD5ABC47-6F5F-4445-AD5E-C7A09999565E}">
      <dgm:prSet/>
      <dgm:spPr/>
      <dgm:t>
        <a:bodyPr/>
        <a:lstStyle/>
        <a:p>
          <a:endParaRPr lang="en-US"/>
        </a:p>
      </dgm:t>
    </dgm:pt>
    <dgm:pt modelId="{0B5C2A62-3D33-4BC9-B398-BF2586E06534}" type="pres">
      <dgm:prSet presAssocID="{1F83917F-9C44-4089-8B65-D585E561CD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1847C2-09B1-49DB-AEB6-4750E75B5AD8}" type="pres">
      <dgm:prSet presAssocID="{5C748518-7F2A-41F8-8B7C-2AB8E348CED9}" presName="hierRoot1" presStyleCnt="0"/>
      <dgm:spPr/>
    </dgm:pt>
    <dgm:pt modelId="{2CFA77F2-4D58-432B-9D3B-48CA9E903D6C}" type="pres">
      <dgm:prSet presAssocID="{5C748518-7F2A-41F8-8B7C-2AB8E348CED9}" presName="composite" presStyleCnt="0"/>
      <dgm:spPr/>
    </dgm:pt>
    <dgm:pt modelId="{5BC5E53A-C234-48DC-BDA6-647A5A9755ED}" type="pres">
      <dgm:prSet presAssocID="{5C748518-7F2A-41F8-8B7C-2AB8E348CED9}" presName="background" presStyleLbl="node0" presStyleIdx="0" presStyleCnt="2"/>
      <dgm:spPr/>
    </dgm:pt>
    <dgm:pt modelId="{D9081735-A3A4-43A9-947D-C7766E4BD074}" type="pres">
      <dgm:prSet presAssocID="{5C748518-7F2A-41F8-8B7C-2AB8E348CED9}" presName="text" presStyleLbl="fgAcc0" presStyleIdx="0" presStyleCnt="2" custLinFactNeighborX="-1432" custLinFactNeighborY="-18042">
        <dgm:presLayoutVars>
          <dgm:chPref val="3"/>
        </dgm:presLayoutVars>
      </dgm:prSet>
      <dgm:spPr/>
    </dgm:pt>
    <dgm:pt modelId="{20A27BBF-1B19-4D8B-A6AE-D266C77FE3FB}" type="pres">
      <dgm:prSet presAssocID="{5C748518-7F2A-41F8-8B7C-2AB8E348CED9}" presName="hierChild2" presStyleCnt="0"/>
      <dgm:spPr/>
    </dgm:pt>
    <dgm:pt modelId="{11D2A3FA-10EC-4800-A6A5-B2CDFA5BE510}" type="pres">
      <dgm:prSet presAssocID="{0DC27A9F-79D1-4287-AD8E-5FE4810977BA}" presName="hierRoot1" presStyleCnt="0"/>
      <dgm:spPr/>
    </dgm:pt>
    <dgm:pt modelId="{8CF5CFD2-B3D4-4D93-BF93-83BE97E908DC}" type="pres">
      <dgm:prSet presAssocID="{0DC27A9F-79D1-4287-AD8E-5FE4810977BA}" presName="composite" presStyleCnt="0"/>
      <dgm:spPr/>
    </dgm:pt>
    <dgm:pt modelId="{A3597610-A202-4006-8A51-DCB40AA879BE}" type="pres">
      <dgm:prSet presAssocID="{0DC27A9F-79D1-4287-AD8E-5FE4810977BA}" presName="background" presStyleLbl="node0" presStyleIdx="1" presStyleCnt="2"/>
      <dgm:spPr/>
    </dgm:pt>
    <dgm:pt modelId="{2A02C26B-BC52-4C1B-9EB1-A722E05D8665}" type="pres">
      <dgm:prSet presAssocID="{0DC27A9F-79D1-4287-AD8E-5FE4810977BA}" presName="text" presStyleLbl="fgAcc0" presStyleIdx="1" presStyleCnt="2" custLinFactNeighborX="-962" custLinFactNeighborY="-18042">
        <dgm:presLayoutVars>
          <dgm:chPref val="3"/>
        </dgm:presLayoutVars>
      </dgm:prSet>
      <dgm:spPr/>
    </dgm:pt>
    <dgm:pt modelId="{0850BD00-FC25-430A-9D70-AC89FFCE1B98}" type="pres">
      <dgm:prSet presAssocID="{0DC27A9F-79D1-4287-AD8E-5FE4810977BA}" presName="hierChild2" presStyleCnt="0"/>
      <dgm:spPr/>
    </dgm:pt>
  </dgm:ptLst>
  <dgm:cxnLst>
    <dgm:cxn modelId="{58510C28-0660-498F-8440-D2981154651D}" srcId="{1F83917F-9C44-4089-8B65-D585E561CD49}" destId="{5C748518-7F2A-41F8-8B7C-2AB8E348CED9}" srcOrd="0" destOrd="0" parTransId="{9EEEE1C9-A17B-4EB2-A87C-65E5C0BF49C9}" sibTransId="{283E2428-5F05-424D-A868-207A74950D84}"/>
    <dgm:cxn modelId="{AD5ABC47-6F5F-4445-AD5E-C7A09999565E}" srcId="{1F83917F-9C44-4089-8B65-D585E561CD49}" destId="{0DC27A9F-79D1-4287-AD8E-5FE4810977BA}" srcOrd="1" destOrd="0" parTransId="{B2770AA4-C915-49B3-B400-4EFA4B6E1050}" sibTransId="{EFC150A3-4044-4EB6-BE93-A36EFC2E2220}"/>
    <dgm:cxn modelId="{1D21F259-7E74-4C6B-A269-7E996AC6EB73}" type="presOf" srcId="{1F83917F-9C44-4089-8B65-D585E561CD49}" destId="{0B5C2A62-3D33-4BC9-B398-BF2586E06534}" srcOrd="0" destOrd="0" presId="urn:microsoft.com/office/officeart/2005/8/layout/hierarchy1"/>
    <dgm:cxn modelId="{43056D83-AB33-4F62-AB22-839CC2E1B538}" type="presOf" srcId="{5C748518-7F2A-41F8-8B7C-2AB8E348CED9}" destId="{D9081735-A3A4-43A9-947D-C7766E4BD074}" srcOrd="0" destOrd="0" presId="urn:microsoft.com/office/officeart/2005/8/layout/hierarchy1"/>
    <dgm:cxn modelId="{C348D6D7-D164-4DF3-A1FA-50E9160A51E5}" type="presOf" srcId="{0DC27A9F-79D1-4287-AD8E-5FE4810977BA}" destId="{2A02C26B-BC52-4C1B-9EB1-A722E05D8665}" srcOrd="0" destOrd="0" presId="urn:microsoft.com/office/officeart/2005/8/layout/hierarchy1"/>
    <dgm:cxn modelId="{827E463F-EF2B-470B-BF09-A0C1FFF03C84}" type="presParOf" srcId="{0B5C2A62-3D33-4BC9-B398-BF2586E06534}" destId="{0A1847C2-09B1-49DB-AEB6-4750E75B5AD8}" srcOrd="0" destOrd="0" presId="urn:microsoft.com/office/officeart/2005/8/layout/hierarchy1"/>
    <dgm:cxn modelId="{D478E24F-F822-40AB-AF83-0178A0653018}" type="presParOf" srcId="{0A1847C2-09B1-49DB-AEB6-4750E75B5AD8}" destId="{2CFA77F2-4D58-432B-9D3B-48CA9E903D6C}" srcOrd="0" destOrd="0" presId="urn:microsoft.com/office/officeart/2005/8/layout/hierarchy1"/>
    <dgm:cxn modelId="{2DB7FDAD-C0EA-4E6E-AB5B-B0180F7310C1}" type="presParOf" srcId="{2CFA77F2-4D58-432B-9D3B-48CA9E903D6C}" destId="{5BC5E53A-C234-48DC-BDA6-647A5A9755ED}" srcOrd="0" destOrd="0" presId="urn:microsoft.com/office/officeart/2005/8/layout/hierarchy1"/>
    <dgm:cxn modelId="{EEA47988-7076-4360-91FB-44ED27BCC5A1}" type="presParOf" srcId="{2CFA77F2-4D58-432B-9D3B-48CA9E903D6C}" destId="{D9081735-A3A4-43A9-947D-C7766E4BD074}" srcOrd="1" destOrd="0" presId="urn:microsoft.com/office/officeart/2005/8/layout/hierarchy1"/>
    <dgm:cxn modelId="{2D12544A-F2B1-4C62-9F96-2BC7C0221B3B}" type="presParOf" srcId="{0A1847C2-09B1-49DB-AEB6-4750E75B5AD8}" destId="{20A27BBF-1B19-4D8B-A6AE-D266C77FE3FB}" srcOrd="1" destOrd="0" presId="urn:microsoft.com/office/officeart/2005/8/layout/hierarchy1"/>
    <dgm:cxn modelId="{BE0135B2-77F6-4152-8E2D-A1EB5D7C6EAC}" type="presParOf" srcId="{0B5C2A62-3D33-4BC9-B398-BF2586E06534}" destId="{11D2A3FA-10EC-4800-A6A5-B2CDFA5BE510}" srcOrd="1" destOrd="0" presId="urn:microsoft.com/office/officeart/2005/8/layout/hierarchy1"/>
    <dgm:cxn modelId="{5E3F6A24-FF51-42E7-96DF-90AC53F3925E}" type="presParOf" srcId="{11D2A3FA-10EC-4800-A6A5-B2CDFA5BE510}" destId="{8CF5CFD2-B3D4-4D93-BF93-83BE97E908DC}" srcOrd="0" destOrd="0" presId="urn:microsoft.com/office/officeart/2005/8/layout/hierarchy1"/>
    <dgm:cxn modelId="{67C6A853-6C0E-4D5A-9012-1BD291BADDB9}" type="presParOf" srcId="{8CF5CFD2-B3D4-4D93-BF93-83BE97E908DC}" destId="{A3597610-A202-4006-8A51-DCB40AA879BE}" srcOrd="0" destOrd="0" presId="urn:microsoft.com/office/officeart/2005/8/layout/hierarchy1"/>
    <dgm:cxn modelId="{E6AE7F49-B9AE-4102-8CC8-997B4AAD2D50}" type="presParOf" srcId="{8CF5CFD2-B3D4-4D93-BF93-83BE97E908DC}" destId="{2A02C26B-BC52-4C1B-9EB1-A722E05D8665}" srcOrd="1" destOrd="0" presId="urn:microsoft.com/office/officeart/2005/8/layout/hierarchy1"/>
    <dgm:cxn modelId="{79186B24-F4A7-4B07-B3F0-5ECD894DA403}" type="presParOf" srcId="{11D2A3FA-10EC-4800-A6A5-B2CDFA5BE510}" destId="{0850BD00-FC25-430A-9D70-AC89FFCE1B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E53A-C234-48DC-BDA6-647A5A9755ED}">
      <dsp:nvSpPr>
        <dsp:cNvPr id="0" name=""/>
        <dsp:cNvSpPr/>
      </dsp:nvSpPr>
      <dsp:spPr>
        <a:xfrm>
          <a:off x="-33196" y="646496"/>
          <a:ext cx="2365280" cy="150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81735-A3A4-43A9-947D-C7766E4BD074}">
      <dsp:nvSpPr>
        <dsp:cNvPr id="0" name=""/>
        <dsp:cNvSpPr/>
      </dsp:nvSpPr>
      <dsp:spPr>
        <a:xfrm>
          <a:off x="229611" y="896165"/>
          <a:ext cx="2365280" cy="1501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For boys</a:t>
          </a:r>
          <a:r>
            <a:rPr lang="en-US" sz="1400" kern="1200" dirty="0"/>
            <a:t>: Higher independent mobility, warmer outdoor air temperature, living in urban (vs. suburban) areas, having a mobile phone, older parents, or parents who biked to work</a:t>
          </a:r>
        </a:p>
      </dsp:txBody>
      <dsp:txXfrm>
        <a:off x="273602" y="940156"/>
        <a:ext cx="2277298" cy="1413970"/>
      </dsp:txXfrm>
    </dsp:sp>
    <dsp:sp modelId="{A3597610-A202-4006-8A51-DCB40AA879BE}">
      <dsp:nvSpPr>
        <dsp:cNvPr id="0" name=""/>
        <dsp:cNvSpPr/>
      </dsp:nvSpPr>
      <dsp:spPr>
        <a:xfrm>
          <a:off x="2868817" y="646496"/>
          <a:ext cx="2365280" cy="150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2C26B-BC52-4C1B-9EB1-A722E05D8665}">
      <dsp:nvSpPr>
        <dsp:cNvPr id="0" name=""/>
        <dsp:cNvSpPr/>
      </dsp:nvSpPr>
      <dsp:spPr>
        <a:xfrm>
          <a:off x="3131626" y="896165"/>
          <a:ext cx="2365280" cy="1501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For girls</a:t>
          </a:r>
          <a:r>
            <a:rPr lang="en-US" sz="1400" kern="1200"/>
            <a:t>: Higher </a:t>
          </a:r>
          <a:r>
            <a:rPr lang="en-US" sz="1400" kern="1200" dirty="0"/>
            <a:t>parental education, lower parental concerns about neighborhood safety and social cohesion </a:t>
          </a:r>
        </a:p>
      </dsp:txBody>
      <dsp:txXfrm>
        <a:off x="3175617" y="940156"/>
        <a:ext cx="2277298" cy="141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49D99-06CE-43BF-B999-A62FCC94B01E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34A6A-82DF-4AC6-AA2E-F899FB3DAB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58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34A6A-82DF-4AC6-AA2E-F899FB3DAB7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29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1CCE-7B9D-042E-2106-D82BE545B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CB1F9-91B9-51C8-6E87-09F95B4A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81E72-53A0-3868-12DC-06DBC6B8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9E36A-DB5B-1DED-640F-FD82F937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DF474-8958-B0B0-2436-5BFB45B2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08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1E0C-703E-7349-FE4A-7B4C65FF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92E74-CBE2-E533-FA2D-10DBD44D0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E33B6-715C-6AC2-B569-6228732D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FAD-88EA-6F89-BBF0-C8C7A76B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E600C-F6A2-7BF4-2A51-7412F4CA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5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F0B31-CD2F-8E00-2FAF-BA428872A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0E63C-A741-5304-D109-8BB443843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8D6E1-CC09-B540-CF43-23B5429E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4622-9BE3-20F6-DB65-9358A9F4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8424-05ED-B29A-1FEF-DE0A654E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82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5D97-E968-DBBA-30F8-9F15A2A3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2E9A-2C18-B699-E467-1A3FFDB3F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B3ED6-E822-2D6E-F4BE-96ECA20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4C83-FE0A-4952-632A-A55941A2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56A7-4BB3-4B91-50E5-138AA6E6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512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9F14-7112-C387-F9A6-1334BB69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5A490-4D46-E273-B29A-5AF22CEBB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8736-C11C-2923-4E2E-657CF9A8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3DC2A-C838-B78C-F789-69FAEE3C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D2EE3-E9EB-CFB7-2215-8DEB7C89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53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6A0C-4158-9074-8E18-0F2B803C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D00B-CF7F-83FF-256E-3F8510FD6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23491-455C-787D-0A43-DA704D70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EC8A-A6F2-2707-1163-36FC77FD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53978-14AE-F2F2-39E2-5ADF02DD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F6185-4D29-A2FF-2F27-30075308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59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AC78-29D8-1929-4167-45D26C26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E87E0-CB1C-A193-1D88-474FDC27C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27AE3-B043-5A9B-831D-1C348BF41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D8D6F-9062-1DAF-D031-3AFFDF862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663CD-FEAF-1A7B-8E35-8332902E7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6A527-972B-AE0D-7A0E-AE4885A7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ABEA3-B3EF-FFA6-B9CC-B057D1D5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04CC6-5B1A-F7CA-84C8-BDFF2184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72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93FA-2ECA-C8BD-2A59-99F4687C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D53AC-7D77-F2F4-4A85-992ADC05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662E9-1C52-33C6-1E27-25E6FB17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9C9EC-ECE7-0963-A834-625F7071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76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0AA78-5EFE-8AA6-30E8-95120434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69D1E-239A-E22E-4C35-A42D6087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B4AC7-7D1A-8E8F-7C7C-2C786194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35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8B17-F45C-E9E1-A2F7-C2C87B45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5CBF-2E4D-9856-DA48-1D6E24B3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3AEE8-D9F9-1A88-9410-27751EF7E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5F390-98E2-27B0-C617-2BB5AD01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CEDE-562C-6C7D-124E-6B0E779EF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25932-8B61-6676-2C4B-35625B74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28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8765-9CCB-13DC-1610-C8D52ADC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15176-1AC2-A45F-CE76-1D67861D1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3B3C0-F24C-0C58-F844-3E15D1E3C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99F6C-7149-505C-9C07-61D56BE2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3426F-1562-8171-2BC6-F3966644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8C4F8-62DA-6110-719F-CCE4D1D1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23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30304-3058-23F0-1516-5C7A6179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68C2A-E5C9-0E18-C857-691D3252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1C59-8FE9-0E30-55BA-E627AA09F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6980-453C-497F-96CD-C2ED9777E3E6}" type="datetimeFigureOut">
              <a:rPr lang="en-CA" smtClean="0"/>
              <a:t>2022-12-12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3A177-E2D1-BFCA-0DDF-36803E017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95480-53E4-FFC7-B4BF-93EB1345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911F-0203-4470-939E-9B93FA711D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74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17CC-0786-7851-226B-F718E21B0D9F}"/>
              </a:ext>
            </a:extLst>
          </p:cNvPr>
          <p:cNvSpPr txBox="1"/>
          <p:nvPr/>
        </p:nvSpPr>
        <p:spPr>
          <a:xfrm>
            <a:off x="640079" y="325369"/>
            <a:ext cx="4914053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atin typeface="+mj-lt"/>
                <a:ea typeface="+mj-ea"/>
                <a:cs typeface="+mj-cs"/>
              </a:rPr>
              <a:t>Correlates of Outdoor Time in Minority Children in Canada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51199-F321-5665-34DE-6E77A2C4C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r="22389"/>
          <a:stretch/>
        </p:blipFill>
        <p:spPr>
          <a:xfrm>
            <a:off x="6096000" y="-9334"/>
            <a:ext cx="6092952" cy="686733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27" name="TextBox 5">
            <a:extLst>
              <a:ext uri="{FF2B5EF4-FFF2-40B4-BE49-F238E27FC236}">
                <a16:creationId xmlns:a16="http://schemas.microsoft.com/office/drawing/2014/main" id="{037DA7BD-C82E-2AFA-2364-9063C6F98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039685"/>
              </p:ext>
            </p:extLst>
          </p:nvPr>
        </p:nvGraphicFramePr>
        <p:xfrm>
          <a:off x="320039" y="2782501"/>
          <a:ext cx="5520335" cy="358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F4BF874-3589-01D0-B10E-D6AFB58FB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744" y="5695942"/>
            <a:ext cx="876300" cy="8763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40B3CB-E7F7-7A4D-51BD-33165441818E}"/>
              </a:ext>
            </a:extLst>
          </p:cNvPr>
          <p:cNvSpPr/>
          <p:nvPr/>
        </p:nvSpPr>
        <p:spPr>
          <a:xfrm>
            <a:off x="1557867" y="5695942"/>
            <a:ext cx="4075289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478 grade 4-6 children speaking a non-official language at home in 3 sites (</a:t>
            </a:r>
            <a:r>
              <a:rPr lang="fr-CA" sz="1600" dirty="0"/>
              <a:t>Ottawa, Trois-Rivières, Vancouver</a:t>
            </a:r>
            <a:r>
              <a:rPr lang="en-US" sz="1600" dirty="0"/>
              <a:t>)</a:t>
            </a:r>
            <a:endParaRPr lang="en-C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38450-A9F8-38A4-080C-3418769C801B}"/>
              </a:ext>
            </a:extLst>
          </p:cNvPr>
          <p:cNvSpPr txBox="1"/>
          <p:nvPr/>
        </p:nvSpPr>
        <p:spPr>
          <a:xfrm>
            <a:off x="6764215" y="6617570"/>
            <a:ext cx="52636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/>
              <a:t>&lt;a </a:t>
            </a:r>
            <a:r>
              <a:rPr lang="en-US" sz="500" dirty="0" err="1"/>
              <a:t>href</a:t>
            </a:r>
            <a:r>
              <a:rPr lang="en-US" sz="500" dirty="0"/>
              <a:t>="https://www.freepik.com/free-photo/kids-children-running-meadow-summer-s-sunlight_9405479.htm?query=children%20playing%20outdoors&amp;collectionId=2896&amp;&amp;position=14&amp;from_view=collections"&gt;Image by master1305&lt;/a&gt; on </a:t>
            </a:r>
            <a:r>
              <a:rPr lang="en-US" sz="500" dirty="0" err="1"/>
              <a:t>Freepik</a:t>
            </a:r>
            <a:endParaRPr lang="en-CA" sz="500" dirty="0"/>
          </a:p>
        </p:txBody>
      </p:sp>
    </p:spTree>
    <p:extLst>
      <p:ext uri="{BB962C8B-B14F-4D97-AF65-F5344CB8AC3E}">
        <p14:creationId xmlns:p14="http://schemas.microsoft.com/office/powerpoint/2010/main" val="165670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132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Kushaal Illangakoon</dc:creator>
  <cp:lastModifiedBy>richardlarouche@gmail.com</cp:lastModifiedBy>
  <cp:revision>8</cp:revision>
  <dcterms:created xsi:type="dcterms:W3CDTF">2022-10-02T16:39:36Z</dcterms:created>
  <dcterms:modified xsi:type="dcterms:W3CDTF">2022-12-12T16:27:07Z</dcterms:modified>
</cp:coreProperties>
</file>