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53"/>
  </p:notesMasterIdLst>
  <p:sldIdLst>
    <p:sldId id="1459" r:id="rId5"/>
    <p:sldId id="1631" r:id="rId6"/>
    <p:sldId id="1626" r:id="rId7"/>
    <p:sldId id="259" r:id="rId8"/>
    <p:sldId id="1549" r:id="rId9"/>
    <p:sldId id="1630" r:id="rId10"/>
    <p:sldId id="1635" r:id="rId11"/>
    <p:sldId id="1599" r:id="rId12"/>
    <p:sldId id="1636" r:id="rId13"/>
    <p:sldId id="1637" r:id="rId14"/>
    <p:sldId id="1590" r:id="rId15"/>
    <p:sldId id="1582" r:id="rId16"/>
    <p:sldId id="1591" r:id="rId17"/>
    <p:sldId id="1585" r:id="rId18"/>
    <p:sldId id="1592" r:id="rId19"/>
    <p:sldId id="1587" r:id="rId20"/>
    <p:sldId id="1593" r:id="rId21"/>
    <p:sldId id="1594" r:id="rId22"/>
    <p:sldId id="1445" r:id="rId23"/>
    <p:sldId id="1596" r:id="rId24"/>
    <p:sldId id="1632" r:id="rId25"/>
    <p:sldId id="263" r:id="rId26"/>
    <p:sldId id="262" r:id="rId27"/>
    <p:sldId id="1438" r:id="rId28"/>
    <p:sldId id="1437" r:id="rId29"/>
    <p:sldId id="1448" r:id="rId30"/>
    <p:sldId id="1446" r:id="rId31"/>
    <p:sldId id="1443" r:id="rId32"/>
    <p:sldId id="270" r:id="rId33"/>
    <p:sldId id="1447" r:id="rId34"/>
    <p:sldId id="1449" r:id="rId35"/>
    <p:sldId id="1450" r:id="rId36"/>
    <p:sldId id="1451" r:id="rId37"/>
    <p:sldId id="1452" r:id="rId38"/>
    <p:sldId id="1456" r:id="rId39"/>
    <p:sldId id="1453" r:id="rId40"/>
    <p:sldId id="1454" r:id="rId41"/>
    <p:sldId id="1455" r:id="rId42"/>
    <p:sldId id="1457" r:id="rId43"/>
    <p:sldId id="1458" r:id="rId44"/>
    <p:sldId id="1595" r:id="rId45"/>
    <p:sldId id="268" r:id="rId46"/>
    <p:sldId id="1634" r:id="rId47"/>
    <p:sldId id="1639" r:id="rId48"/>
    <p:sldId id="1640" r:id="rId49"/>
    <p:sldId id="1638" r:id="rId50"/>
    <p:sldId id="1633" r:id="rId51"/>
    <p:sldId id="26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1AF10A-8FF0-8AA8-7335-2CA9E6F55ABC}" name="Bayan Kaid" initials="BK" userId="S::bkaid_outdoorplaycanada.ca#ext#@afchildcare.onmicrosoft.com::44871cee-0b17-4f99-a951-f9c8e8f4e57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92555"/>
    <a:srgbClr val="394639"/>
    <a:srgbClr val="FFFFFF"/>
    <a:srgbClr val="E6E6E6"/>
    <a:srgbClr val="000000"/>
    <a:srgbClr val="3FB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55C7E6-9653-458F-B701-C6E9B161E9BC}" v="4" dt="2025-09-22T16:12:50.935"/>
    <p1510:client id="{8202208C-0A7A-BA43-BCA2-8E8BA8DB13D0}" v="209" dt="2025-09-23T13:57:44.828"/>
    <p1510:client id="{A1ADDAAD-C2D9-9D8E-4F57-8E68E47304C8}" v="1" dt="2025-09-23T18:30:29.110"/>
    <p1510:client id="{E1884F52-355E-C7FD-94E4-EEBB9EF63838}" v="96" dt="2025-09-23T13:42:54.314"/>
    <p1510:client id="{E759E749-FB1A-9332-C2FA-12DB0EBF4332}" v="14" dt="2025-09-23T00:21:12.324"/>
    <p1510:client id="{EFEC5516-A88B-AFEE-BDA1-2953FC72FD97}" v="120" dt="2025-09-23T12:32:49.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61"/>
    <p:restoredTop sz="94687"/>
  </p:normalViewPr>
  <p:slideViewPr>
    <p:cSldViewPr snapToGrid="0">
      <p:cViewPr varScale="1">
        <p:scale>
          <a:sx n="120" d="100"/>
          <a:sy n="120" d="100"/>
        </p:scale>
        <p:origin x="21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90C86-19DB-C145-A465-6D1AF09F3BD2}" type="datetimeFigureOut">
              <a:rPr lang="en-US" smtClean="0"/>
              <a:t>9/23/2025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9E9AB-BA2E-3A41-8D7C-2516E5BDA154}" type="slidenum">
              <a:rPr lang="en-US" smtClean="0"/>
              <a:t>‹#›</a:t>
            </a:fld>
            <a:endParaRPr lang="en-US"/>
          </a:p>
        </p:txBody>
      </p:sp>
    </p:spTree>
    <p:extLst>
      <p:ext uri="{BB962C8B-B14F-4D97-AF65-F5344CB8AC3E}">
        <p14:creationId xmlns:p14="http://schemas.microsoft.com/office/powerpoint/2010/main" val="4075132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a:t>
            </a:fld>
            <a:endParaRPr lang="en-US"/>
          </a:p>
        </p:txBody>
      </p:sp>
    </p:spTree>
    <p:extLst>
      <p:ext uri="{BB962C8B-B14F-4D97-AF65-F5344CB8AC3E}">
        <p14:creationId xmlns:p14="http://schemas.microsoft.com/office/powerpoint/2010/main" val="1144262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Active outdoor play can enhance physical, mental, social, spiritual health and well-being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Playing outdoors offers an opportunity to connect, explore, and engage in healthy and enriching ways.</a:t>
            </a:r>
            <a:r>
              <a:rPr lang="en-CA" sz="1200" kern="1200" baseline="30000">
                <a:solidFill>
                  <a:schemeClr val="tx1"/>
                </a:solidFill>
                <a:effectLst/>
                <a:latin typeface="+mn-lt"/>
                <a:ea typeface="+mn-ea"/>
                <a:cs typeface="+mn-cs"/>
              </a:rPr>
              <a:t>34,36,38,39</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23</a:t>
            </a:fld>
            <a:endParaRPr lang="en-US"/>
          </a:p>
        </p:txBody>
      </p:sp>
    </p:spTree>
    <p:extLst>
      <p:ext uri="{BB962C8B-B14F-4D97-AF65-F5344CB8AC3E}">
        <p14:creationId xmlns:p14="http://schemas.microsoft.com/office/powerpoint/2010/main" val="208432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Outdoor environments provide a dynamic space for playful adventures and risk-taking – an essential ingredient for healthy development</a:t>
            </a:r>
            <a:r>
              <a:rPr lang="en-CA" sz="1200" kern="1200" baseline="30000">
                <a:solidFill>
                  <a:schemeClr val="tx1"/>
                </a:solidFill>
                <a:effectLst/>
                <a:latin typeface="+mn-lt"/>
                <a:ea typeface="+mn-ea"/>
                <a:cs typeface="+mn-cs"/>
              </a:rPr>
              <a:t>3,35,44</a:t>
            </a:r>
            <a:r>
              <a:rPr lang="en-CA" sz="1200" kern="1200">
                <a:solidFill>
                  <a:schemeClr val="tx1"/>
                </a:solidFill>
                <a:effectLst/>
                <a:latin typeface="+mn-lt"/>
                <a:ea typeface="+mn-ea"/>
                <a:cs typeface="+mn-cs"/>
              </a:rPr>
              <a:t> and aging.</a:t>
            </a:r>
            <a:r>
              <a:rPr lang="en-CA" sz="1200" kern="1200" baseline="30000">
                <a:solidFill>
                  <a:schemeClr val="tx1"/>
                </a:solidFill>
                <a:effectLst/>
                <a:latin typeface="+mn-lt"/>
                <a:ea typeface="+mn-ea"/>
                <a:cs typeface="+mn-cs"/>
              </a:rPr>
              <a:t>45-47</a:t>
            </a:r>
            <a:r>
              <a:rPr lang="en-CA"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Engaging in active outdoor play that is challenging helps build confidence, resilience, and problem-solving skills, while promoting agency, well-being, and physical literacy.</a:t>
            </a:r>
            <a:r>
              <a:rPr lang="en-CA" sz="1200" kern="1200" baseline="30000">
                <a:solidFill>
                  <a:schemeClr val="tx1"/>
                </a:solidFill>
                <a:effectLst/>
                <a:latin typeface="+mn-lt"/>
                <a:ea typeface="+mn-ea"/>
                <a:cs typeface="+mn-cs"/>
              </a:rPr>
              <a:t>3,35,48-52</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24</a:t>
            </a:fld>
            <a:endParaRPr lang="en-US"/>
          </a:p>
        </p:txBody>
      </p:sp>
    </p:spTree>
    <p:extLst>
      <p:ext uri="{BB962C8B-B14F-4D97-AF65-F5344CB8AC3E}">
        <p14:creationId xmlns:p14="http://schemas.microsoft.com/office/powerpoint/2010/main" val="2235043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Active outdoor play can bridge multiple sectors including public health, education, recreation, and the environment, while recognizing the interconnectedness of human, animal, and environmental well-being.</a:t>
            </a:r>
            <a:r>
              <a:rPr lang="en-CA" sz="1200" kern="1200" baseline="30000">
                <a:solidFill>
                  <a:schemeClr val="tx1"/>
                </a:solidFill>
                <a:effectLst/>
                <a:latin typeface="+mn-lt"/>
                <a:ea typeface="+mn-ea"/>
                <a:cs typeface="+mn-cs"/>
              </a:rPr>
              <a:t>53-57</a:t>
            </a:r>
            <a:r>
              <a:rPr lang="en-CA"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AOP fosters relationships with nature, contributing to healthier communities, stronger ecosystems, and a more sustainable planet.</a:t>
            </a:r>
            <a:r>
              <a:rPr lang="en-CA" sz="1200" kern="1200" baseline="30000">
                <a:solidFill>
                  <a:schemeClr val="tx1"/>
                </a:solidFill>
                <a:effectLst/>
                <a:latin typeface="+mn-lt"/>
                <a:ea typeface="+mn-ea"/>
                <a:cs typeface="+mn-cs"/>
              </a:rPr>
              <a:t>47,53,58,59</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25</a:t>
            </a:fld>
            <a:endParaRPr lang="en-US"/>
          </a:p>
        </p:txBody>
      </p:sp>
    </p:spTree>
    <p:extLst>
      <p:ext uri="{BB962C8B-B14F-4D97-AF65-F5344CB8AC3E}">
        <p14:creationId xmlns:p14="http://schemas.microsoft.com/office/powerpoint/2010/main" val="4216878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Engaging in active outdoor play nurtures a deepened connection with nature and caring for our natural world.</a:t>
            </a:r>
            <a:r>
              <a:rPr lang="en-CA" sz="1200" kern="1200" baseline="30000">
                <a:solidFill>
                  <a:schemeClr val="tx1"/>
                </a:solidFill>
                <a:effectLst/>
                <a:latin typeface="+mn-lt"/>
                <a:ea typeface="+mn-ea"/>
                <a:cs typeface="+mn-cs"/>
              </a:rPr>
              <a:t>60-64</a:t>
            </a:r>
            <a:r>
              <a:rPr lang="en-CA"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Climate change may threaten opportunities for active outdoor play, but when active outdoor play is part of daily life, it can foster a culture where people of all ages play, learn, grow, and thrive together while adapting to and building resilience for climate change.</a:t>
            </a:r>
            <a:r>
              <a:rPr lang="en-CA" sz="1200" kern="1200" baseline="30000">
                <a:solidFill>
                  <a:schemeClr val="tx1"/>
                </a:solidFill>
                <a:effectLst/>
                <a:latin typeface="+mn-lt"/>
                <a:ea typeface="+mn-ea"/>
                <a:cs typeface="+mn-cs"/>
              </a:rPr>
              <a:t>54,55,57,65,66</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26</a:t>
            </a:fld>
            <a:endParaRPr lang="en-US"/>
          </a:p>
        </p:txBody>
      </p:sp>
    </p:spTree>
    <p:extLst>
      <p:ext uri="{BB962C8B-B14F-4D97-AF65-F5344CB8AC3E}">
        <p14:creationId xmlns:p14="http://schemas.microsoft.com/office/powerpoint/2010/main" val="14454871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Shared active outdoor play experiences build stronger communities, celebrate cultural traditions, and strengthen diversity while fostering a sense of belonging.</a:t>
            </a:r>
            <a:r>
              <a:rPr lang="en-CA" sz="1200" kern="1200" baseline="30000">
                <a:solidFill>
                  <a:schemeClr val="tx1"/>
                </a:solidFill>
                <a:effectLst/>
                <a:latin typeface="+mn-lt"/>
                <a:ea typeface="+mn-ea"/>
                <a:cs typeface="+mn-cs"/>
              </a:rPr>
              <a:t>27,67-71</a:t>
            </a:r>
            <a:r>
              <a:rPr lang="en-CA"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In turn, cohesive communities create safe and supportive environments that encourage citizenship, agency, and active outdoor play for all.</a:t>
            </a:r>
            <a:r>
              <a:rPr lang="en-CA" sz="1200" kern="1200" baseline="30000">
                <a:solidFill>
                  <a:schemeClr val="tx1"/>
                </a:solidFill>
                <a:effectLst/>
                <a:latin typeface="+mn-lt"/>
                <a:ea typeface="+mn-ea"/>
                <a:cs typeface="+mn-cs"/>
              </a:rPr>
              <a:t>67,68,71-75</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27</a:t>
            </a:fld>
            <a:endParaRPr lang="en-US"/>
          </a:p>
        </p:txBody>
      </p:sp>
    </p:spTree>
    <p:extLst>
      <p:ext uri="{BB962C8B-B14F-4D97-AF65-F5344CB8AC3E}">
        <p14:creationId xmlns:p14="http://schemas.microsoft.com/office/powerpoint/2010/main" val="3676987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Active outdoor play can unlock a world of rich, hands-on learning experiences, sparking curiosity, creativity, collaboration, and problem-solving.</a:t>
            </a:r>
            <a:r>
              <a:rPr lang="en-CA" sz="1200" kern="1200" baseline="30000">
                <a:solidFill>
                  <a:schemeClr val="tx1"/>
                </a:solidFill>
                <a:effectLst/>
                <a:latin typeface="+mn-lt"/>
                <a:ea typeface="+mn-ea"/>
                <a:cs typeface="+mn-cs"/>
              </a:rPr>
              <a:t>27,41,76-79</a:t>
            </a:r>
            <a:r>
              <a:rPr lang="en-CA"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It nurtures resilience and adaptability, and supports social, emotional, and cognitive growth throughout life.</a:t>
            </a:r>
            <a:r>
              <a:rPr lang="en-CA" sz="1200" kern="1200" baseline="30000">
                <a:solidFill>
                  <a:schemeClr val="tx1"/>
                </a:solidFill>
                <a:effectLst/>
                <a:latin typeface="+mn-lt"/>
                <a:ea typeface="+mn-ea"/>
                <a:cs typeface="+mn-cs"/>
              </a:rPr>
              <a:t>46,50,76,80,81</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28</a:t>
            </a:fld>
            <a:endParaRPr lang="en-US"/>
          </a:p>
        </p:txBody>
      </p:sp>
    </p:spTree>
    <p:extLst>
      <p:ext uri="{BB962C8B-B14F-4D97-AF65-F5344CB8AC3E}">
        <p14:creationId xmlns:p14="http://schemas.microsoft.com/office/powerpoint/2010/main" val="304700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Excessive indoor time can contribute to prolonged sedentary behavior, increased screen time, and exposure to indoor pollutants, allergens, and infectious diseases.</a:t>
            </a:r>
            <a:r>
              <a:rPr lang="en-CA" sz="1200" kern="1200" baseline="30000">
                <a:solidFill>
                  <a:schemeClr val="tx1"/>
                </a:solidFill>
                <a:effectLst/>
                <a:latin typeface="+mn-lt"/>
                <a:ea typeface="+mn-ea"/>
                <a:cs typeface="+mn-cs"/>
              </a:rPr>
              <a:t>82-89</a:t>
            </a:r>
            <a:r>
              <a:rPr lang="en-CA" sz="1200" kern="120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Active outdoor play provides a healthy balance in reducing time spent indoors.</a:t>
            </a:r>
            <a:r>
              <a:rPr lang="en-CA" sz="1200" kern="1200" baseline="30000">
                <a:solidFill>
                  <a:schemeClr val="tx1"/>
                </a:solidFill>
                <a:effectLst/>
                <a:latin typeface="+mn-lt"/>
                <a:ea typeface="+mn-ea"/>
                <a:cs typeface="+mn-cs"/>
              </a:rPr>
              <a:t>1,29,90</a:t>
            </a:r>
            <a:r>
              <a:rPr lang="en-CA" sz="1200" kern="1200">
                <a:solidFill>
                  <a:schemeClr val="tx1"/>
                </a:solidFill>
                <a:effectLst/>
                <a:latin typeface="+mn-lt"/>
                <a:ea typeface="+mn-ea"/>
                <a:cs typeface="+mn-cs"/>
              </a:rPr>
              <a:t> </a:t>
            </a:r>
          </a:p>
          <a:p>
            <a:endParaRPr lang="en-US"/>
          </a:p>
          <a:p>
            <a:endParaRPr lang="en-US" sz="1200" b="0"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Together, these 8 evidence statements based on scientific literature show that active outdoor play is not only vital for individuals—it is essential for thriving communities and a sustainable world.</a:t>
            </a:r>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29</a:t>
            </a:fld>
            <a:endParaRPr lang="en-US"/>
          </a:p>
        </p:txBody>
      </p:sp>
    </p:spTree>
    <p:extLst>
      <p:ext uri="{BB962C8B-B14F-4D97-AF65-F5344CB8AC3E}">
        <p14:creationId xmlns:p14="http://schemas.microsoft.com/office/powerpoint/2010/main" val="216941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a:t>What’s next for active outdoor play?</a:t>
            </a:r>
          </a:p>
          <a:p>
            <a:endParaRPr lang="en-CA"/>
          </a:p>
          <a:p>
            <a:r>
              <a:rPr lang="en-CA"/>
              <a:t>Can it reshape how adults move?</a:t>
            </a:r>
            <a:br>
              <a:rPr lang="en-CA"/>
            </a:br>
            <a:endParaRPr lang="en-CA"/>
          </a:p>
          <a:p>
            <a:r>
              <a:rPr lang="en-CA"/>
              <a:t>Could risky play spark brain plasticity?</a:t>
            </a:r>
            <a:br>
              <a:rPr lang="en-CA"/>
            </a:br>
            <a:endParaRPr lang="en-CA"/>
          </a:p>
          <a:p>
            <a:r>
              <a:rPr lang="en-CA"/>
              <a:t>What does it look like around the world?</a:t>
            </a:r>
            <a:br>
              <a:rPr lang="en-CA"/>
            </a:br>
            <a:endParaRPr lang="en-CA"/>
          </a:p>
          <a:p>
            <a:r>
              <a:rPr lang="en-CA"/>
              <a:t>How do we turn research into real-world action?</a:t>
            </a:r>
          </a:p>
          <a:p>
            <a:endParaRPr lang="en-CA"/>
          </a:p>
          <a:p>
            <a:r>
              <a:rPr lang="en-CA"/>
              <a:t>Imagine schools and schoolyards transformed into playgrounds for movement, creativity, and learning.</a:t>
            </a:r>
            <a:br>
              <a:rPr lang="en-CA"/>
            </a:br>
            <a:endParaRPr lang="en-CA"/>
          </a:p>
          <a:p>
            <a:r>
              <a:rPr lang="en-CA"/>
              <a:t>Imagine cities designed to invite play at every corner.</a:t>
            </a:r>
          </a:p>
          <a:p>
            <a:endParaRPr lang="en-CA"/>
          </a:p>
          <a:p>
            <a:r>
              <a:rPr lang="en-CA"/>
              <a:t>Could play even be a pathway to global sustainability?</a:t>
            </a:r>
          </a:p>
          <a:p>
            <a:endParaRPr lang="en-CA"/>
          </a:p>
          <a:p>
            <a:r>
              <a:rPr lang="en-CA"/>
              <a:t>And here’s the big one: with screen time, anxiety, and loneliness on the rise—could active outdoor play be the powerful antidote we’ve been searching for?</a:t>
            </a:r>
          </a:p>
          <a:p>
            <a:endParaRPr lang="en-CA"/>
          </a:p>
          <a:p>
            <a:r>
              <a:rPr lang="en-CA"/>
              <a:t>The possibilities are endless. The future of play is wide open.</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 next step? Bold research, innovative policy, and a commitment to action!</a:t>
            </a: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30</a:t>
            </a:fld>
            <a:endParaRPr lang="en-US"/>
          </a:p>
        </p:txBody>
      </p:sp>
    </p:spTree>
    <p:extLst>
      <p:ext uri="{BB962C8B-B14F-4D97-AF65-F5344CB8AC3E}">
        <p14:creationId xmlns:p14="http://schemas.microsoft.com/office/powerpoint/2010/main" val="2227754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Now, we call on everyone to take action for active outdoor play!</a:t>
            </a:r>
          </a:p>
          <a:p>
            <a:endParaRPr lang="en-CA"/>
          </a:p>
          <a:p>
            <a:r>
              <a:rPr lang="en-CA"/>
              <a:t>We all have more than one role to play to promote active outdoor play! </a:t>
            </a:r>
          </a:p>
          <a:p>
            <a:endParaRPr lang="en-CA"/>
          </a:p>
          <a:p>
            <a:endParaRPr lang="en-CA"/>
          </a:p>
          <a:p>
            <a:endParaRPr lang="en-CA"/>
          </a:p>
          <a:p>
            <a:endParaRPr lang="en-CA"/>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31</a:t>
            </a:fld>
            <a:endParaRPr lang="en-US"/>
          </a:p>
        </p:txBody>
      </p:sp>
    </p:spTree>
    <p:extLst>
      <p:ext uri="{BB962C8B-B14F-4D97-AF65-F5344CB8AC3E}">
        <p14:creationId xmlns:p14="http://schemas.microsoft.com/office/powerpoint/2010/main" val="1700328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a society, </a:t>
            </a:r>
          </a:p>
          <a:p>
            <a:endParaRPr lang="en-US" dirty="0"/>
          </a:p>
          <a:p>
            <a:r>
              <a:rPr lang="en-US" dirty="0"/>
              <a:t>Animation click</a:t>
            </a:r>
          </a:p>
        </p:txBody>
      </p:sp>
      <p:sp>
        <p:nvSpPr>
          <p:cNvPr id="4" name="Slide Number Placeholder 3"/>
          <p:cNvSpPr>
            <a:spLocks noGrp="1"/>
          </p:cNvSpPr>
          <p:nvPr>
            <p:ph type="sldNum" sz="quarter" idx="5"/>
          </p:nvPr>
        </p:nvSpPr>
        <p:spPr/>
        <p:txBody>
          <a:bodyPr/>
          <a:lstStyle/>
          <a:p>
            <a:fld id="{18A9E9AB-BA2E-3A41-8D7C-2516E5BDA154}" type="slidenum">
              <a:rPr lang="en-US" smtClean="0"/>
              <a:t>32</a:t>
            </a:fld>
            <a:endParaRPr lang="en-US"/>
          </a:p>
        </p:txBody>
      </p:sp>
    </p:spTree>
    <p:extLst>
      <p:ext uri="{BB962C8B-B14F-4D97-AF65-F5344CB8AC3E}">
        <p14:creationId xmlns:p14="http://schemas.microsoft.com/office/powerpoint/2010/main" val="2418962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b="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897969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Researchers, we need stronger data, better tools, and diverse perspectives to understand and promote outdoor play. </a:t>
            </a:r>
            <a:br>
              <a:rPr lang="en-CA"/>
            </a:br>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33</a:t>
            </a:fld>
            <a:endParaRPr lang="en-US"/>
          </a:p>
        </p:txBody>
      </p:sp>
    </p:spTree>
    <p:extLst>
      <p:ext uri="{BB962C8B-B14F-4D97-AF65-F5344CB8AC3E}">
        <p14:creationId xmlns:p14="http://schemas.microsoft.com/office/powerpoint/2010/main" val="22027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t>
            </a:r>
            <a:r>
              <a:rPr lang="en-CA" b="1"/>
              <a:t>policy and legislation</a:t>
            </a:r>
            <a:r>
              <a:rPr lang="en-CA"/>
              <a:t>: create supportive frameworks that ensure equitable access to safe, playful environments.</a:t>
            </a:r>
            <a:br>
              <a:rPr lang="en-CA"/>
            </a:br>
            <a:endParaRPr lang="en-CA"/>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34</a:t>
            </a:fld>
            <a:endParaRPr lang="en-US"/>
          </a:p>
        </p:txBody>
      </p:sp>
    </p:spTree>
    <p:extLst>
      <p:ext uri="{BB962C8B-B14F-4D97-AF65-F5344CB8AC3E}">
        <p14:creationId xmlns:p14="http://schemas.microsoft.com/office/powerpoint/2010/main" val="3144566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t>
            </a:r>
            <a:r>
              <a:rPr lang="en-CA" b="1"/>
              <a:t>education and schools</a:t>
            </a:r>
            <a:r>
              <a:rPr lang="en-CA"/>
              <a:t>: redesign curricula, classrooms, and schoolyards to integrate play as a cornerstone of learning.</a:t>
            </a:r>
            <a:br>
              <a:rPr lang="en-CA"/>
            </a:br>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35</a:t>
            </a:fld>
            <a:endParaRPr lang="en-US"/>
          </a:p>
        </p:txBody>
      </p:sp>
    </p:spTree>
    <p:extLst>
      <p:ext uri="{BB962C8B-B14F-4D97-AF65-F5344CB8AC3E}">
        <p14:creationId xmlns:p14="http://schemas.microsoft.com/office/powerpoint/2010/main" val="3710094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t>
            </a:r>
            <a:r>
              <a:rPr lang="en-CA" b="1"/>
              <a:t>public health and healthcare</a:t>
            </a:r>
            <a:r>
              <a:rPr lang="en-CA"/>
              <a:t>: prescribe and promote outdoor play as essential for holistic health and well-being.</a:t>
            </a:r>
            <a:br>
              <a:rPr lang="en-CA"/>
            </a:br>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36</a:t>
            </a:fld>
            <a:endParaRPr lang="en-US"/>
          </a:p>
        </p:txBody>
      </p:sp>
    </p:spTree>
    <p:extLst>
      <p:ext uri="{BB962C8B-B14F-4D97-AF65-F5344CB8AC3E}">
        <p14:creationId xmlns:p14="http://schemas.microsoft.com/office/powerpoint/2010/main" val="1998392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t>
            </a:r>
            <a:r>
              <a:rPr lang="en-CA" b="1"/>
              <a:t>urban planning</a:t>
            </a:r>
            <a:r>
              <a:rPr lang="en-CA"/>
              <a:t>: design cities and neighborhoods that invite play at every turn.</a:t>
            </a:r>
            <a:br>
              <a:rPr lang="en-CA"/>
            </a:br>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37</a:t>
            </a:fld>
            <a:endParaRPr lang="en-US"/>
          </a:p>
        </p:txBody>
      </p:sp>
    </p:spTree>
    <p:extLst>
      <p:ext uri="{BB962C8B-B14F-4D97-AF65-F5344CB8AC3E}">
        <p14:creationId xmlns:p14="http://schemas.microsoft.com/office/powerpoint/2010/main" val="1230360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t>
            </a:r>
            <a:r>
              <a:rPr lang="en-CA" b="1"/>
              <a:t>communities</a:t>
            </a:r>
            <a:r>
              <a:rPr lang="en-CA"/>
              <a:t>: foster safe, inclusive, and playful spaces where everyone belongs.</a:t>
            </a:r>
            <a:br>
              <a:rPr lang="en-CA"/>
            </a:br>
            <a:endParaRPr lang="en-CA"/>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38</a:t>
            </a:fld>
            <a:endParaRPr lang="en-US"/>
          </a:p>
        </p:txBody>
      </p:sp>
    </p:spTree>
    <p:extLst>
      <p:ext uri="{BB962C8B-B14F-4D97-AF65-F5344CB8AC3E}">
        <p14:creationId xmlns:p14="http://schemas.microsoft.com/office/powerpoint/2010/main" val="4157562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For </a:t>
            </a:r>
            <a:r>
              <a:rPr lang="en-CA" b="1"/>
              <a:t>families</a:t>
            </a:r>
            <a:r>
              <a:rPr lang="en-CA"/>
              <a:t>: make time for play, outdoors, together.</a:t>
            </a:r>
            <a:br>
              <a:rPr lang="en-CA"/>
            </a:br>
            <a:endParaRPr lang="en-CA"/>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39</a:t>
            </a:fld>
            <a:endParaRPr lang="en-US"/>
          </a:p>
        </p:txBody>
      </p:sp>
    </p:spTree>
    <p:extLst>
      <p:ext uri="{BB962C8B-B14F-4D97-AF65-F5344CB8AC3E}">
        <p14:creationId xmlns:p14="http://schemas.microsoft.com/office/powerpoint/2010/main" val="2094923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Finally for every one of you: step outside, move, explore, and play.</a:t>
            </a: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40</a:t>
            </a:fld>
            <a:endParaRPr lang="en-US"/>
          </a:p>
        </p:txBody>
      </p:sp>
    </p:spTree>
    <p:extLst>
      <p:ext uri="{BB962C8B-B14F-4D97-AF65-F5344CB8AC3E}">
        <p14:creationId xmlns:p14="http://schemas.microsoft.com/office/powerpoint/2010/main" val="2279141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a:t>
            </a:r>
            <a:r>
              <a:rPr lang="en-US"/>
              <a:t>over back to Louise</a:t>
            </a:r>
          </a:p>
        </p:txBody>
      </p:sp>
      <p:sp>
        <p:nvSpPr>
          <p:cNvPr id="4" name="Slide Number Placeholder 3"/>
          <p:cNvSpPr>
            <a:spLocks noGrp="1"/>
          </p:cNvSpPr>
          <p:nvPr>
            <p:ph type="sldNum" sz="quarter" idx="5"/>
          </p:nvPr>
        </p:nvSpPr>
        <p:spPr/>
        <p:txBody>
          <a:bodyPr/>
          <a:lstStyle/>
          <a:p>
            <a:fld id="{18A9E9AB-BA2E-3A41-8D7C-2516E5BDA154}" type="slidenum">
              <a:rPr lang="en-US" smtClean="0"/>
              <a:t>41</a:t>
            </a:fld>
            <a:endParaRPr lang="en-US"/>
          </a:p>
        </p:txBody>
      </p:sp>
    </p:spTree>
    <p:extLst>
      <p:ext uri="{BB962C8B-B14F-4D97-AF65-F5344CB8AC3E}">
        <p14:creationId xmlns:p14="http://schemas.microsoft.com/office/powerpoint/2010/main" val="272070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Let’s work together to make active outdoor play a part of everyday life, for every age, every community, and for our planet!</a:t>
            </a: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42</a:t>
            </a:fld>
            <a:endParaRPr lang="en-US"/>
          </a:p>
        </p:txBody>
      </p:sp>
    </p:spTree>
    <p:extLst>
      <p:ext uri="{BB962C8B-B14F-4D97-AF65-F5344CB8AC3E}">
        <p14:creationId xmlns:p14="http://schemas.microsoft.com/office/powerpoint/2010/main" val="96690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E7A8-A9FE-6773-80E5-EA53817158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FC806-E06E-7D17-FC3D-2F32E099F2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FE07C5-1ED2-69D4-A0F1-7696F1D5F24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71F8B2E3-A098-237C-4780-ECD8091CE1B0}"/>
              </a:ext>
            </a:extLst>
          </p:cNvPr>
          <p:cNvSpPr>
            <a:spLocks noGrp="1"/>
          </p:cNvSpPr>
          <p:nvPr>
            <p:ph type="sldNum" sz="quarter" idx="5"/>
          </p:nvPr>
        </p:nvSpPr>
        <p:spPr/>
        <p:txBody>
          <a:bodyPr/>
          <a:lstStyle/>
          <a:p>
            <a:fld id="{BA05EC8A-61DF-4166-87A0-0FA6A3C95A2E}" type="slidenum">
              <a:rPr lang="en-US" smtClean="0"/>
              <a:t>5</a:t>
            </a:fld>
            <a:endParaRPr lang="en-US"/>
          </a:p>
        </p:txBody>
      </p:sp>
    </p:spTree>
    <p:extLst>
      <p:ext uri="{BB962C8B-B14F-4D97-AF65-F5344CB8AC3E}">
        <p14:creationId xmlns:p14="http://schemas.microsoft.com/office/powerpoint/2010/main" val="105278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A05EC8A-61DF-4166-87A0-0FA6A3C95A2E}" type="slidenum">
              <a:rPr lang="en-US" smtClean="0"/>
              <a:t>6</a:t>
            </a:fld>
            <a:endParaRPr lang="en-US"/>
          </a:p>
        </p:txBody>
      </p:sp>
    </p:spTree>
    <p:extLst>
      <p:ext uri="{BB962C8B-B14F-4D97-AF65-F5344CB8AC3E}">
        <p14:creationId xmlns:p14="http://schemas.microsoft.com/office/powerpoint/2010/main" val="3292837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9DBB-E40E-53D2-4F3C-ECEBB62D3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F0465-F35C-23CD-8262-0E443B81A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DD5863-7E8F-263A-1CB6-9944D1A4D8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A00CBA-2C69-7293-2E73-C0E5361EA1FA}"/>
              </a:ext>
            </a:extLst>
          </p:cNvPr>
          <p:cNvSpPr>
            <a:spLocks noGrp="1"/>
          </p:cNvSpPr>
          <p:nvPr>
            <p:ph type="sldNum" sz="quarter" idx="5"/>
          </p:nvPr>
        </p:nvSpPr>
        <p:spPr/>
        <p:txBody>
          <a:bodyPr/>
          <a:lstStyle/>
          <a:p>
            <a:fld id="{E8EC4B37-D2A7-744F-A025-120E36099F57}" type="slidenum">
              <a:rPr lang="en-US" smtClean="0"/>
              <a:t>7</a:t>
            </a:fld>
            <a:endParaRPr lang="en-US"/>
          </a:p>
        </p:txBody>
      </p:sp>
    </p:spTree>
    <p:extLst>
      <p:ext uri="{BB962C8B-B14F-4D97-AF65-F5344CB8AC3E}">
        <p14:creationId xmlns:p14="http://schemas.microsoft.com/office/powerpoint/2010/main" val="858431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Today, I have the honour to present the </a:t>
            </a:r>
            <a:r>
              <a:rPr lang="en-CA" b="1" dirty="0"/>
              <a:t>2025 Position Statement on Active Outdoor Play</a:t>
            </a:r>
            <a:r>
              <a:rPr lang="en-CA" dirty="0"/>
              <a:t>! And its supportive evidence statements</a:t>
            </a:r>
          </a:p>
          <a:p>
            <a:endParaRPr lang="en-CA" dirty="0"/>
          </a:p>
          <a:p>
            <a:endParaRPr lang="en-US" dirty="0"/>
          </a:p>
        </p:txBody>
      </p:sp>
      <p:sp>
        <p:nvSpPr>
          <p:cNvPr id="4" name="Slide Number Placeholder 3"/>
          <p:cNvSpPr>
            <a:spLocks noGrp="1"/>
          </p:cNvSpPr>
          <p:nvPr>
            <p:ph type="sldNum" sz="quarter" idx="5"/>
          </p:nvPr>
        </p:nvSpPr>
        <p:spPr/>
        <p:txBody>
          <a:bodyPr/>
          <a:lstStyle/>
          <a:p>
            <a:fld id="{18A9E9AB-BA2E-3A41-8D7C-2516E5BDA154}" type="slidenum">
              <a:rPr lang="en-US" smtClean="0"/>
              <a:t>19</a:t>
            </a:fld>
            <a:endParaRPr lang="en-US"/>
          </a:p>
        </p:txBody>
      </p:sp>
    </p:spTree>
    <p:extLst>
      <p:ext uri="{BB962C8B-B14F-4D97-AF65-F5344CB8AC3E}">
        <p14:creationId xmlns:p14="http://schemas.microsoft.com/office/powerpoint/2010/main" val="607435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0" i="0"/>
              <a:t>Want to see the Position Statement translated to your language? Visit https://</a:t>
            </a:r>
            <a:r>
              <a:rPr lang="en-CA" sz="2000" b="0" i="0" err="1"/>
              <a:t>www.outdoorplaycanada.ca</a:t>
            </a:r>
            <a:r>
              <a:rPr lang="en-CA" sz="2000" b="0" i="0"/>
              <a:t>/aop10/</a:t>
            </a:r>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20</a:t>
            </a:fld>
            <a:endParaRPr lang="en-US"/>
          </a:p>
        </p:txBody>
      </p:sp>
    </p:spTree>
    <p:extLst>
      <p:ext uri="{BB962C8B-B14F-4D97-AF65-F5344CB8AC3E}">
        <p14:creationId xmlns:p14="http://schemas.microsoft.com/office/powerpoint/2010/main" val="570846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Our </a:t>
            </a:r>
            <a:r>
              <a:rPr lang="en-US" sz="1200" b="1" i="0" u="none" strike="noStrike" kern="1200">
                <a:solidFill>
                  <a:schemeClr val="tx1"/>
                </a:solidFill>
                <a:effectLst/>
                <a:latin typeface="+mn-lt"/>
                <a:ea typeface="+mn-ea"/>
                <a:cs typeface="+mn-cs"/>
              </a:rPr>
              <a:t>evidence statements</a:t>
            </a:r>
            <a:r>
              <a:rPr lang="en-US" sz="1200" b="0" i="0" u="none" strike="noStrike" kern="1200">
                <a:solidFill>
                  <a:schemeClr val="tx1"/>
                </a:solidFill>
                <a:effectLst/>
                <a:latin typeface="+mn-lt"/>
                <a:ea typeface="+mn-ea"/>
                <a:cs typeface="+mn-cs"/>
              </a:rPr>
              <a:t> highlight the many ways active outdoor play benefits people and the planet.</a:t>
            </a:r>
            <a:endParaRPr lang="en-CA" b="1"/>
          </a:p>
          <a:p>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21</a:t>
            </a:fld>
            <a:endParaRPr lang="en-US"/>
          </a:p>
        </p:txBody>
      </p:sp>
    </p:spTree>
    <p:extLst>
      <p:ext uri="{BB962C8B-B14F-4D97-AF65-F5344CB8AC3E}">
        <p14:creationId xmlns:p14="http://schemas.microsoft.com/office/powerpoint/2010/main" val="465651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b="1"/>
          </a:p>
          <a:p>
            <a:r>
              <a:rPr lang="en-CA" b="1"/>
              <a:t>Evidence shows</a:t>
            </a:r>
            <a:r>
              <a:rPr lang="en-CA"/>
              <a:t> that</a:t>
            </a:r>
            <a:r>
              <a:rPr lang="en-CA" b="0" i="0">
                <a:effectLst/>
              </a:rPr>
              <a:t> when we play outdoors, we engage in more physical activity and less sedentary behavior and screen time, leading to better sleep.</a:t>
            </a:r>
          </a:p>
          <a:p>
            <a:endParaRPr lang="en-CA" b="0" i="0">
              <a:effectLst/>
            </a:endParaRPr>
          </a:p>
          <a:p>
            <a:r>
              <a:rPr lang="en-CA" b="0" i="0">
                <a:effectLst/>
              </a:rPr>
              <a:t>Outdoor environments can encourage individuals to engage in spontaneous, fun activities.</a:t>
            </a:r>
            <a:endParaRPr lang="en-US"/>
          </a:p>
        </p:txBody>
      </p:sp>
      <p:sp>
        <p:nvSpPr>
          <p:cNvPr id="4" name="Slide Number Placeholder 3"/>
          <p:cNvSpPr>
            <a:spLocks noGrp="1"/>
          </p:cNvSpPr>
          <p:nvPr>
            <p:ph type="sldNum" sz="quarter" idx="5"/>
          </p:nvPr>
        </p:nvSpPr>
        <p:spPr/>
        <p:txBody>
          <a:bodyPr/>
          <a:lstStyle/>
          <a:p>
            <a:fld id="{18A9E9AB-BA2E-3A41-8D7C-2516E5BDA154}" type="slidenum">
              <a:rPr lang="en-US" smtClean="0"/>
              <a:t>22</a:t>
            </a:fld>
            <a:endParaRPr lang="en-US"/>
          </a:p>
        </p:txBody>
      </p:sp>
    </p:spTree>
    <p:extLst>
      <p:ext uri="{BB962C8B-B14F-4D97-AF65-F5344CB8AC3E}">
        <p14:creationId xmlns:p14="http://schemas.microsoft.com/office/powerpoint/2010/main" val="171478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B97C13-D172-48D0-8A2D-777A50E04B0F}"/>
              </a:ext>
            </a:extLst>
          </p:cNvPr>
          <p:cNvSpPr/>
          <p:nvPr userDrawn="1"/>
        </p:nvSpPr>
        <p:spPr>
          <a:xfrm>
            <a:off x="0" y="-195942"/>
            <a:ext cx="12192000" cy="6858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06D00C9-5965-498F-A2EA-3EB602C910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78861" y="2263057"/>
            <a:ext cx="4834278" cy="2331887"/>
          </a:xfrm>
          <a:prstGeom prst="rect">
            <a:avLst/>
          </a:prstGeom>
        </p:spPr>
      </p:pic>
    </p:spTree>
    <p:extLst>
      <p:ext uri="{BB962C8B-B14F-4D97-AF65-F5344CB8AC3E}">
        <p14:creationId xmlns:p14="http://schemas.microsoft.com/office/powerpoint/2010/main" val="189369323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hyperlink" Target="https://www.outdoorplaycanada.ca/plato-net/"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27.png"/><Relationship Id="rId9"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sv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hyperlink" Target="https://www.outdoorplaycanada.ca/aop10/"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doi.org/10.0.4.162/s12966-025-01806-8" TargetMode="External"/><Relationship Id="rId2" Type="http://schemas.openxmlformats.org/officeDocument/2006/relationships/hyperlink" Target="https://doi.org/10.1186/s12966-025-01813-9."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s://www.outdoorplaycanada.ca/aop10/" TargetMode="Externa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8" Type="http://schemas.openxmlformats.org/officeDocument/2006/relationships/hyperlink" Target="http://www.outdoorplaycanada.ca/" TargetMode="External"/><Relationship Id="rId13" Type="http://schemas.openxmlformats.org/officeDocument/2006/relationships/image" Target="../media/image87.png"/><Relationship Id="rId3" Type="http://schemas.openxmlformats.org/officeDocument/2006/relationships/image" Target="../media/image74.svg"/><Relationship Id="rId7" Type="http://schemas.openxmlformats.org/officeDocument/2006/relationships/hyperlink" Target="mailto:info@outdoorplaycanada.ca&#8203;" TargetMode="External"/><Relationship Id="rId12" Type="http://schemas.openxmlformats.org/officeDocument/2006/relationships/image" Target="../media/image86.jpe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hyperlink" Target="https://twitter.com/OutdoorPlayCA?ref_src=twsrc%5Egoogle%7Ctwcamp%5Eserp%7Ctwgr%5Eauthor" TargetMode="External"/><Relationship Id="rId11" Type="http://schemas.openxmlformats.org/officeDocument/2006/relationships/image" Target="../media/image85.jpeg"/><Relationship Id="rId5" Type="http://schemas.openxmlformats.org/officeDocument/2006/relationships/hyperlink" Target="https://www.instagram.com/outdoorplayca/?hl=en" TargetMode="External"/><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hyperlink" Target="https://www.facebook.com/OutdoorPlayCanada/" TargetMode="External"/><Relationship Id="rId9" Type="http://schemas.openxmlformats.org/officeDocument/2006/relationships/image" Target="../media/image83.png"/><Relationship Id="rId1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www.outdoorplaycanada.ca/portfolio_page/the-2015-position-statement-on-active-outdoor-play/" TargetMode="External"/><Relationship Id="rId4" Type="http://schemas.openxmlformats.org/officeDocument/2006/relationships/hyperlink" Target="http://www.mdpi.com/journal/ijerph"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outdoorplaycanada.c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4FEB8-B876-067C-DB22-E6045FCC55FC}"/>
            </a:ext>
          </a:extLst>
        </p:cNvPr>
        <p:cNvGrpSpPr/>
        <p:nvPr/>
      </p:nvGrpSpPr>
      <p:grpSpPr>
        <a:xfrm>
          <a:off x="0" y="0"/>
          <a:ext cx="0" cy="0"/>
          <a:chOff x="0" y="0"/>
          <a:chExt cx="0" cy="0"/>
        </a:xfrm>
      </p:grpSpPr>
      <p:pic>
        <p:nvPicPr>
          <p:cNvPr id="5" name="Picture 4" descr="A person holding a child in his arms&#10;&#10;AI-generated content may be incorrect.">
            <a:extLst>
              <a:ext uri="{FF2B5EF4-FFF2-40B4-BE49-F238E27FC236}">
                <a16:creationId xmlns:a16="http://schemas.microsoft.com/office/drawing/2014/main" id="{5231D571-FD73-AFF9-1DA6-28231B20A05A}"/>
              </a:ext>
            </a:extLst>
          </p:cNvPr>
          <p:cNvPicPr>
            <a:picLocks noChangeAspect="1"/>
          </p:cNvPicPr>
          <p:nvPr/>
        </p:nvPicPr>
        <p:blipFill>
          <a:blip r:embed="rId2"/>
          <a:srcRect l="3816" t="16" r="1035" b="-1447"/>
          <a:stretch>
            <a:fillRect/>
          </a:stretch>
        </p:blipFill>
        <p:spPr>
          <a:xfrm>
            <a:off x="0" y="15511"/>
            <a:ext cx="12192030" cy="6996490"/>
          </a:xfrm>
          <a:prstGeom prst="rect">
            <a:avLst/>
          </a:prstGeom>
        </p:spPr>
      </p:pic>
      <p:pic>
        <p:nvPicPr>
          <p:cNvPr id="8" name="Picture 7" descr="A close-up of a logo&#10;&#10;AI-generated content may be incorrect.">
            <a:extLst>
              <a:ext uri="{FF2B5EF4-FFF2-40B4-BE49-F238E27FC236}">
                <a16:creationId xmlns:a16="http://schemas.microsoft.com/office/drawing/2014/main" id="{4256C190-FC54-4863-9D9F-3327D9FD09CA}"/>
              </a:ext>
            </a:extLst>
          </p:cNvPr>
          <p:cNvPicPr>
            <a:picLocks noChangeAspect="1"/>
          </p:cNvPicPr>
          <p:nvPr/>
        </p:nvPicPr>
        <p:blipFill>
          <a:blip r:embed="rId3"/>
          <a:stretch>
            <a:fillRect/>
          </a:stretch>
        </p:blipFill>
        <p:spPr>
          <a:xfrm>
            <a:off x="117970" y="238923"/>
            <a:ext cx="2919438" cy="1028951"/>
          </a:xfrm>
          <a:prstGeom prst="rect">
            <a:avLst/>
          </a:prstGeom>
        </p:spPr>
      </p:pic>
      <p:pic>
        <p:nvPicPr>
          <p:cNvPr id="10" name="Picture 9" descr="A logo of a child running&#10;&#10;AI-generated content may be incorrect.">
            <a:extLst>
              <a:ext uri="{FF2B5EF4-FFF2-40B4-BE49-F238E27FC236}">
                <a16:creationId xmlns:a16="http://schemas.microsoft.com/office/drawing/2014/main" id="{62FBF674-06C8-1E82-26FD-5269DE5E4EB0}"/>
              </a:ext>
            </a:extLst>
          </p:cNvPr>
          <p:cNvPicPr>
            <a:picLocks noChangeAspect="1"/>
          </p:cNvPicPr>
          <p:nvPr/>
        </p:nvPicPr>
        <p:blipFill>
          <a:blip r:embed="rId4"/>
          <a:stretch>
            <a:fillRect/>
          </a:stretch>
        </p:blipFill>
        <p:spPr>
          <a:xfrm>
            <a:off x="10424594" y="199605"/>
            <a:ext cx="1458368" cy="1076204"/>
          </a:xfrm>
          <a:prstGeom prst="rect">
            <a:avLst/>
          </a:prstGeom>
        </p:spPr>
      </p:pic>
      <p:sp>
        <p:nvSpPr>
          <p:cNvPr id="14" name="Rectangle 13">
            <a:extLst>
              <a:ext uri="{FF2B5EF4-FFF2-40B4-BE49-F238E27FC236}">
                <a16:creationId xmlns:a16="http://schemas.microsoft.com/office/drawing/2014/main" id="{00395E55-15D4-EBDC-A39E-DC3571A928AB}"/>
              </a:ext>
            </a:extLst>
          </p:cNvPr>
          <p:cNvSpPr/>
          <p:nvPr/>
        </p:nvSpPr>
        <p:spPr>
          <a:xfrm>
            <a:off x="-10411" y="1574096"/>
            <a:ext cx="12194785" cy="3893207"/>
          </a:xfrm>
          <a:prstGeom prst="rect">
            <a:avLst/>
          </a:prstGeom>
          <a:solidFill>
            <a:srgbClr val="000000">
              <a:alpha val="5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36DF6228-4F95-2D3F-E5E0-D96F30D8953A}"/>
              </a:ext>
            </a:extLst>
          </p:cNvPr>
          <p:cNvSpPr>
            <a:spLocks noGrp="1"/>
          </p:cNvSpPr>
          <p:nvPr>
            <p:ph type="ctrTitle"/>
          </p:nvPr>
        </p:nvSpPr>
        <p:spPr>
          <a:xfrm>
            <a:off x="1321279" y="2099715"/>
            <a:ext cx="9614140" cy="2698427"/>
          </a:xfrm>
        </p:spPr>
        <p:txBody>
          <a:bodyPr>
            <a:noAutofit/>
          </a:bodyPr>
          <a:lstStyle/>
          <a:p>
            <a:r>
              <a:rPr lang="en-US" sz="5400" b="1">
                <a:solidFill>
                  <a:schemeClr val="bg1"/>
                </a:solidFill>
                <a:cs typeface="Arial"/>
              </a:rPr>
              <a:t>The 2025 Position Statement on Active Outdoor Play </a:t>
            </a:r>
            <a:br>
              <a:rPr lang="en-US" sz="5400" b="1">
                <a:cs typeface="Arial" panose="020B0604020202020204" pitchFamily="34" charset="0"/>
              </a:rPr>
            </a:br>
            <a:br>
              <a:rPr lang="en-US" sz="4000" b="1">
                <a:cs typeface="Arial" panose="020B0604020202020204" pitchFamily="34" charset="0"/>
              </a:rPr>
            </a:br>
            <a:r>
              <a:rPr lang="en-CA" sz="2800">
                <a:solidFill>
                  <a:schemeClr val="bg1"/>
                </a:solidFill>
                <a:cs typeface="Arial"/>
              </a:rPr>
              <a:t>A Project led by Outdoor Play Canada</a:t>
            </a:r>
            <a:endParaRPr lang="en-CA" sz="2800" b="1">
              <a:solidFill>
                <a:schemeClr val="bg1"/>
              </a:solidFill>
              <a:ea typeface="Calibri"/>
              <a:cs typeface="Arial"/>
            </a:endParaRPr>
          </a:p>
        </p:txBody>
      </p:sp>
    </p:spTree>
    <p:extLst>
      <p:ext uri="{BB962C8B-B14F-4D97-AF65-F5344CB8AC3E}">
        <p14:creationId xmlns:p14="http://schemas.microsoft.com/office/powerpoint/2010/main" val="346785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387E7-E8E0-289C-F720-C834C867BEB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D7B5FD-C329-0D41-99B1-77EBDF738DB9}"/>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93F0F5-49D9-C4AD-82DE-A7DA42951DF2}"/>
              </a:ext>
            </a:extLst>
          </p:cNvPr>
          <p:cNvSpPr>
            <a:spLocks noGrp="1"/>
          </p:cNvSpPr>
          <p:nvPr>
            <p:ph type="title"/>
          </p:nvPr>
        </p:nvSpPr>
        <p:spPr>
          <a:xfrm>
            <a:off x="450631" y="236418"/>
            <a:ext cx="11594224" cy="1312648"/>
          </a:xfrm>
        </p:spPr>
        <p:txBody>
          <a:bodyPr>
            <a:normAutofit/>
          </a:bodyPr>
          <a:lstStyle/>
          <a:p>
            <a:r>
              <a:rPr lang="en-CA" b="1">
                <a:solidFill>
                  <a:srgbClr val="394639"/>
                </a:solidFill>
                <a:latin typeface="Aptos Display"/>
                <a:cs typeface="Arial"/>
              </a:rPr>
              <a:t>AOP10 Leadership Group &amp; Steering Committee </a:t>
            </a:r>
            <a:endParaRPr lang="en-US">
              <a:latin typeface="Aptos Display"/>
            </a:endParaRPr>
          </a:p>
        </p:txBody>
      </p:sp>
      <p:sp>
        <p:nvSpPr>
          <p:cNvPr id="5" name="Content Placeholder 4">
            <a:extLst>
              <a:ext uri="{FF2B5EF4-FFF2-40B4-BE49-F238E27FC236}">
                <a16:creationId xmlns:a16="http://schemas.microsoft.com/office/drawing/2014/main" id="{8DE2AC9A-C48C-223B-824A-627873DDEC7D}"/>
              </a:ext>
            </a:extLst>
          </p:cNvPr>
          <p:cNvSpPr>
            <a:spLocks noGrp="1"/>
          </p:cNvSpPr>
          <p:nvPr>
            <p:ph idx="1"/>
          </p:nvPr>
        </p:nvSpPr>
        <p:spPr>
          <a:xfrm>
            <a:off x="454346" y="1549066"/>
            <a:ext cx="11297307" cy="4351338"/>
          </a:xfrm>
        </p:spPr>
        <p:txBody>
          <a:bodyPr vert="horz" lIns="91440" tIns="45720" rIns="91440" bIns="45720" rtlCol="0" anchor="t">
            <a:normAutofit/>
          </a:bodyPr>
          <a:lstStyle/>
          <a:p>
            <a:pPr marL="0" indent="0">
              <a:buNone/>
            </a:pPr>
            <a:r>
              <a:rPr lang="en-CA"/>
              <a:t>An 11-person leadership group and 143-person steering committee with representation from every inhabited continent across 32 countries</a:t>
            </a:r>
          </a:p>
          <a:p>
            <a:endParaRPr lang="en-US"/>
          </a:p>
        </p:txBody>
      </p:sp>
      <p:sp>
        <p:nvSpPr>
          <p:cNvPr id="6" name="Date Placeholder 5">
            <a:extLst>
              <a:ext uri="{FF2B5EF4-FFF2-40B4-BE49-F238E27FC236}">
                <a16:creationId xmlns:a16="http://schemas.microsoft.com/office/drawing/2014/main" id="{81222460-8C03-4D15-561E-BF898BF43BD5}"/>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96AF705E-0439-9677-A4C8-BAB26A3D3C02}"/>
              </a:ext>
            </a:extLst>
          </p:cNvPr>
          <p:cNvSpPr>
            <a:spLocks noGrp="1"/>
          </p:cNvSpPr>
          <p:nvPr>
            <p:ph type="sldNum" sz="quarter" idx="12"/>
          </p:nvPr>
        </p:nvSpPr>
        <p:spPr/>
        <p:txBody>
          <a:bodyPr/>
          <a:lstStyle/>
          <a:p>
            <a:fld id="{F042E6F0-3F45-4ED7-B954-535EA813BDA0}" type="slidenum">
              <a:rPr lang="en-US" dirty="0" smtClean="0">
                <a:solidFill>
                  <a:schemeClr val="bg1"/>
                </a:solidFill>
              </a:rPr>
              <a:pPr/>
              <a:t>10</a:t>
            </a:fld>
            <a:endParaRPr lang="en-US">
              <a:solidFill>
                <a:schemeClr val="bg1"/>
              </a:solidFill>
            </a:endParaRPr>
          </a:p>
        </p:txBody>
      </p:sp>
      <p:pic>
        <p:nvPicPr>
          <p:cNvPr id="8" name="Picture 7" descr="A group of flags of different countries/regions&#10;&#10;AI-generated content may be incorrect.">
            <a:extLst>
              <a:ext uri="{FF2B5EF4-FFF2-40B4-BE49-F238E27FC236}">
                <a16:creationId xmlns:a16="http://schemas.microsoft.com/office/drawing/2014/main" id="{D12BE9FD-05EA-ECB8-A87C-AA88EF2E3F53}"/>
              </a:ext>
            </a:extLst>
          </p:cNvPr>
          <p:cNvPicPr>
            <a:picLocks noChangeAspect="1"/>
          </p:cNvPicPr>
          <p:nvPr/>
        </p:nvPicPr>
        <p:blipFill>
          <a:blip r:embed="rId2"/>
          <a:stretch>
            <a:fillRect/>
          </a:stretch>
        </p:blipFill>
        <p:spPr>
          <a:xfrm>
            <a:off x="690626" y="2428093"/>
            <a:ext cx="10824748" cy="3651151"/>
          </a:xfrm>
          <a:prstGeom prst="rect">
            <a:avLst/>
          </a:prstGeom>
        </p:spPr>
      </p:pic>
      <p:pic>
        <p:nvPicPr>
          <p:cNvPr id="2" name="Picture 1" descr="A red and blue flag with a white sun&#10;&#10;AI-generated content may be incorrect.">
            <a:extLst>
              <a:ext uri="{FF2B5EF4-FFF2-40B4-BE49-F238E27FC236}">
                <a16:creationId xmlns:a16="http://schemas.microsoft.com/office/drawing/2014/main" id="{D898FFDD-344D-DB8A-1BCF-C18A85026F68}"/>
              </a:ext>
            </a:extLst>
          </p:cNvPr>
          <p:cNvPicPr>
            <a:picLocks noChangeAspect="1"/>
          </p:cNvPicPr>
          <p:nvPr/>
        </p:nvPicPr>
        <p:blipFill>
          <a:blip r:embed="rId3"/>
          <a:stretch>
            <a:fillRect/>
          </a:stretch>
        </p:blipFill>
        <p:spPr>
          <a:xfrm>
            <a:off x="10554963" y="5262852"/>
            <a:ext cx="1135421" cy="769578"/>
          </a:xfrm>
          <a:prstGeom prst="rect">
            <a:avLst/>
          </a:prstGeom>
        </p:spPr>
      </p:pic>
    </p:spTree>
    <p:extLst>
      <p:ext uri="{BB962C8B-B14F-4D97-AF65-F5344CB8AC3E}">
        <p14:creationId xmlns:p14="http://schemas.microsoft.com/office/powerpoint/2010/main" val="952065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06C3E-BE26-DE8D-246C-C2BE8E38661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4729CBE-52E3-366F-3550-CA87ADB80B1C}"/>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94691DEA-7CA2-31C4-C9BF-7E34B65CC801}"/>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BAD20294-B10C-9644-FA27-3846BE29E962}"/>
              </a:ext>
            </a:extLst>
          </p:cNvPr>
          <p:cNvSpPr>
            <a:spLocks noGrp="1"/>
          </p:cNvSpPr>
          <p:nvPr>
            <p:ph type="sldNum" sz="quarter" idx="12"/>
          </p:nvPr>
        </p:nvSpPr>
        <p:spPr/>
        <p:txBody>
          <a:bodyPr/>
          <a:lstStyle/>
          <a:p>
            <a:fld id="{F042E6F0-3F45-4ED7-B954-535EA813BDA0}" type="slidenum">
              <a:rPr lang="en-US" dirty="0" smtClean="0">
                <a:solidFill>
                  <a:schemeClr val="bg1"/>
                </a:solidFill>
              </a:rPr>
              <a:pPr/>
              <a:t>11</a:t>
            </a:fld>
            <a:endParaRPr lang="en-US">
              <a:solidFill>
                <a:schemeClr val="bg1"/>
              </a:solidFill>
            </a:endParaRPr>
          </a:p>
        </p:txBody>
      </p:sp>
      <p:pic>
        <p:nvPicPr>
          <p:cNvPr id="22" name="Picture 21" descr="A group of kids lying down on grass&#10;&#10;AI-generated content may be incorrect.">
            <a:extLst>
              <a:ext uri="{FF2B5EF4-FFF2-40B4-BE49-F238E27FC236}">
                <a16:creationId xmlns:a16="http://schemas.microsoft.com/office/drawing/2014/main" id="{78E36E34-B74E-D138-FA4C-40759C0EFA82}"/>
              </a:ext>
            </a:extLst>
          </p:cNvPr>
          <p:cNvPicPr>
            <a:picLocks noChangeAspect="1"/>
          </p:cNvPicPr>
          <p:nvPr/>
        </p:nvPicPr>
        <p:blipFill>
          <a:blip r:embed="rId2"/>
          <a:srcRect r="49" b="36935"/>
          <a:stretch>
            <a:fillRect/>
          </a:stretch>
        </p:blipFill>
        <p:spPr>
          <a:xfrm>
            <a:off x="-597" y="0"/>
            <a:ext cx="8805099" cy="4325026"/>
          </a:xfrm>
          <a:prstGeom prst="rect">
            <a:avLst/>
          </a:prstGeom>
        </p:spPr>
      </p:pic>
      <p:pic>
        <p:nvPicPr>
          <p:cNvPr id="24" name="Picture 23" descr="A screenshot of a web page&#10;&#10;AI-generated content may be incorrect.">
            <a:extLst>
              <a:ext uri="{FF2B5EF4-FFF2-40B4-BE49-F238E27FC236}">
                <a16:creationId xmlns:a16="http://schemas.microsoft.com/office/drawing/2014/main" id="{21BA465A-6132-EA17-18C9-41797B078F18}"/>
              </a:ext>
            </a:extLst>
          </p:cNvPr>
          <p:cNvPicPr>
            <a:picLocks noChangeAspect="1"/>
          </p:cNvPicPr>
          <p:nvPr/>
        </p:nvPicPr>
        <p:blipFill>
          <a:blip r:embed="rId3"/>
          <a:stretch>
            <a:fillRect/>
          </a:stretch>
        </p:blipFill>
        <p:spPr>
          <a:xfrm>
            <a:off x="6637860" y="2440983"/>
            <a:ext cx="5551566" cy="4417017"/>
          </a:xfrm>
          <a:prstGeom prst="rect">
            <a:avLst/>
          </a:prstGeom>
        </p:spPr>
      </p:pic>
      <p:sp>
        <p:nvSpPr>
          <p:cNvPr id="26" name="TextBox 25">
            <a:extLst>
              <a:ext uri="{FF2B5EF4-FFF2-40B4-BE49-F238E27FC236}">
                <a16:creationId xmlns:a16="http://schemas.microsoft.com/office/drawing/2014/main" id="{6F80E6E2-8099-5185-A558-BE25DF95EF48}"/>
              </a:ext>
            </a:extLst>
          </p:cNvPr>
          <p:cNvSpPr txBox="1"/>
          <p:nvPr/>
        </p:nvSpPr>
        <p:spPr>
          <a:xfrm>
            <a:off x="373672" y="4511394"/>
            <a:ext cx="5773615"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t>A global network of thought leaders interested in advancing research and practice related to outdoor play, learning and teaching.</a:t>
            </a:r>
          </a:p>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700 members from 61 countries</a:t>
            </a:r>
          </a:p>
        </p:txBody>
      </p:sp>
      <p:pic>
        <p:nvPicPr>
          <p:cNvPr id="28" name="Picture 27" descr="A logo with a rainbow colored tree&#10;&#10;AI-generated content may be incorrect.">
            <a:extLst>
              <a:ext uri="{FF2B5EF4-FFF2-40B4-BE49-F238E27FC236}">
                <a16:creationId xmlns:a16="http://schemas.microsoft.com/office/drawing/2014/main" id="{8555B47E-A60B-3DC9-857B-F7B04C40CB87}"/>
              </a:ext>
            </a:extLst>
          </p:cNvPr>
          <p:cNvPicPr>
            <a:picLocks noChangeAspect="1"/>
          </p:cNvPicPr>
          <p:nvPr/>
        </p:nvPicPr>
        <p:blipFill>
          <a:blip r:embed="rId4"/>
          <a:stretch>
            <a:fillRect/>
          </a:stretch>
        </p:blipFill>
        <p:spPr>
          <a:xfrm>
            <a:off x="9454802" y="185119"/>
            <a:ext cx="2202529" cy="2255865"/>
          </a:xfrm>
          <a:prstGeom prst="rect">
            <a:avLst/>
          </a:prstGeom>
        </p:spPr>
      </p:pic>
      <p:sp>
        <p:nvSpPr>
          <p:cNvPr id="30" name="TextBox 29">
            <a:extLst>
              <a:ext uri="{FF2B5EF4-FFF2-40B4-BE49-F238E27FC236}">
                <a16:creationId xmlns:a16="http://schemas.microsoft.com/office/drawing/2014/main" id="{D175EBE0-FB21-599F-C26F-BC13461B7642}"/>
              </a:ext>
            </a:extLst>
          </p:cNvPr>
          <p:cNvSpPr txBox="1"/>
          <p:nvPr/>
        </p:nvSpPr>
        <p:spPr>
          <a:xfrm>
            <a:off x="371959" y="6351722"/>
            <a:ext cx="517557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hlinkClick r:id="rId5">
                  <a:extLst>
                    <a:ext uri="{A12FA001-AC4F-418D-AE19-62706E023703}">
                      <ahyp:hlinkClr xmlns:ahyp="http://schemas.microsoft.com/office/drawing/2018/hyperlinkcolor" val="tx"/>
                    </a:ext>
                  </a:extLst>
                </a:hlinkClick>
              </a:rPr>
              <a:t>https://www.outdoorplaycanada.ca/plato-net/</a:t>
            </a:r>
            <a:r>
              <a:rPr lang="en-US"/>
              <a:t> </a:t>
            </a:r>
          </a:p>
        </p:txBody>
      </p:sp>
    </p:spTree>
    <p:extLst>
      <p:ext uri="{BB962C8B-B14F-4D97-AF65-F5344CB8AC3E}">
        <p14:creationId xmlns:p14="http://schemas.microsoft.com/office/powerpoint/2010/main" val="143291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51C68-B264-C058-C439-AF5D24A6535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551A118-2C8C-57A4-080F-AE59AC526FF5}"/>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33D36BDF-B35B-8555-CCE9-8EDA5568241C}"/>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27BF2698-50CE-6184-8946-DA70D7F0258E}"/>
              </a:ext>
            </a:extLst>
          </p:cNvPr>
          <p:cNvSpPr>
            <a:spLocks noGrp="1"/>
          </p:cNvSpPr>
          <p:nvPr>
            <p:ph type="sldNum" sz="quarter" idx="12"/>
          </p:nvPr>
        </p:nvSpPr>
        <p:spPr/>
        <p:txBody>
          <a:bodyPr/>
          <a:lstStyle/>
          <a:p>
            <a:fld id="{F042E6F0-3F45-4ED7-B954-535EA813BDA0}" type="slidenum">
              <a:rPr lang="en-US" dirty="0" smtClean="0">
                <a:solidFill>
                  <a:schemeClr val="bg1"/>
                </a:solidFill>
              </a:rPr>
              <a:pPr/>
              <a:t>12</a:t>
            </a:fld>
            <a:endParaRPr lang="en-US">
              <a:solidFill>
                <a:schemeClr val="bg1"/>
              </a:solidFill>
            </a:endParaRPr>
          </a:p>
        </p:txBody>
      </p:sp>
      <p:sp>
        <p:nvSpPr>
          <p:cNvPr id="4" name="Title 1">
            <a:extLst>
              <a:ext uri="{FF2B5EF4-FFF2-40B4-BE49-F238E27FC236}">
                <a16:creationId xmlns:a16="http://schemas.microsoft.com/office/drawing/2014/main" id="{BC93C5A7-2A77-D1A4-3BD3-4AE37DA59E43}"/>
              </a:ext>
            </a:extLst>
          </p:cNvPr>
          <p:cNvSpPr>
            <a:spLocks noGrp="1"/>
          </p:cNvSpPr>
          <p:nvPr>
            <p:ph type="title"/>
          </p:nvPr>
        </p:nvSpPr>
        <p:spPr>
          <a:xfrm>
            <a:off x="9447" y="-263368"/>
            <a:ext cx="12192000" cy="2329318"/>
          </a:xfrm>
        </p:spPr>
        <p:txBody>
          <a:bodyPr>
            <a:normAutofit/>
          </a:bodyPr>
          <a:lstStyle/>
          <a:p>
            <a:r>
              <a:rPr lang="en-US" b="1" err="1">
                <a:solidFill>
                  <a:schemeClr val="accent6">
                    <a:lumMod val="50000"/>
                  </a:schemeClr>
                </a:solidFill>
                <a:latin typeface="Aptos Display"/>
              </a:rPr>
              <a:t>PLaTO</a:t>
            </a:r>
            <a:r>
              <a:rPr lang="en-US">
                <a:solidFill>
                  <a:schemeClr val="accent6">
                    <a:lumMod val="50000"/>
                  </a:schemeClr>
                </a:solidFill>
                <a:latin typeface="Aptos Display"/>
              </a:rPr>
              <a:t> </a:t>
            </a:r>
            <a:r>
              <a:rPr lang="en-CA" b="1">
                <a:solidFill>
                  <a:schemeClr val="accent6">
                    <a:lumMod val="50000"/>
                  </a:schemeClr>
                </a:solidFill>
                <a:latin typeface="Aptos Display"/>
                <a:ea typeface="+mn-lt"/>
                <a:cs typeface="+mn-lt"/>
              </a:rPr>
              <a:t>Terminology, Taxonomy and</a:t>
            </a:r>
            <a:r>
              <a:rPr lang="en-CA">
                <a:solidFill>
                  <a:schemeClr val="accent6">
                    <a:lumMod val="50000"/>
                  </a:schemeClr>
                </a:solidFill>
                <a:latin typeface="Aptos Display"/>
                <a:ea typeface="+mn-lt"/>
                <a:cs typeface="+mn-lt"/>
              </a:rPr>
              <a:t> </a:t>
            </a:r>
            <a:r>
              <a:rPr lang="en-CA" b="1">
                <a:solidFill>
                  <a:schemeClr val="accent6">
                    <a:lumMod val="50000"/>
                  </a:schemeClr>
                </a:solidFill>
                <a:latin typeface="Aptos Display"/>
                <a:ea typeface="+mn-lt"/>
                <a:cs typeface="+mn-lt"/>
              </a:rPr>
              <a:t>Ontology Published Paper (open access)</a:t>
            </a:r>
            <a:endParaRPr lang="en-US">
              <a:solidFill>
                <a:schemeClr val="accent6">
                  <a:lumMod val="50000"/>
                </a:schemeClr>
              </a:solidFill>
              <a:latin typeface="Aptos Display"/>
            </a:endParaRPr>
          </a:p>
        </p:txBody>
      </p:sp>
      <p:pic>
        <p:nvPicPr>
          <p:cNvPr id="8" name="Picture 7" descr="A screenshot of a computer&#10;&#10;AI-generated content may be incorrect.">
            <a:extLst>
              <a:ext uri="{FF2B5EF4-FFF2-40B4-BE49-F238E27FC236}">
                <a16:creationId xmlns:a16="http://schemas.microsoft.com/office/drawing/2014/main" id="{D4644429-A1E6-E1F6-0309-779E3946FAE2}"/>
              </a:ext>
            </a:extLst>
          </p:cNvPr>
          <p:cNvPicPr>
            <a:picLocks noChangeAspect="1"/>
          </p:cNvPicPr>
          <p:nvPr/>
        </p:nvPicPr>
        <p:blipFill rotWithShape="1">
          <a:blip r:embed="rId2"/>
          <a:srcRect l="6774" t="23313" r="11918" b="32270"/>
          <a:stretch/>
        </p:blipFill>
        <p:spPr>
          <a:xfrm>
            <a:off x="392688" y="1621237"/>
            <a:ext cx="10890450" cy="3966140"/>
          </a:xfrm>
          <a:prstGeom prst="rect">
            <a:avLst/>
          </a:prstGeom>
        </p:spPr>
      </p:pic>
      <p:pic>
        <p:nvPicPr>
          <p:cNvPr id="10" name="Picture 7" descr="Logo&#10;&#10;Description automatically generated">
            <a:extLst>
              <a:ext uri="{FF2B5EF4-FFF2-40B4-BE49-F238E27FC236}">
                <a16:creationId xmlns:a16="http://schemas.microsoft.com/office/drawing/2014/main" id="{531FCC4C-3A3B-A459-12BF-25F38F71B190}"/>
              </a:ext>
            </a:extLst>
          </p:cNvPr>
          <p:cNvPicPr>
            <a:picLocks noChangeAspect="1"/>
          </p:cNvPicPr>
          <p:nvPr/>
        </p:nvPicPr>
        <p:blipFill>
          <a:blip r:embed="rId3"/>
          <a:stretch>
            <a:fillRect/>
          </a:stretch>
        </p:blipFill>
        <p:spPr>
          <a:xfrm>
            <a:off x="9936086" y="3950555"/>
            <a:ext cx="1977074" cy="2032432"/>
          </a:xfrm>
          <a:prstGeom prst="rect">
            <a:avLst/>
          </a:prstGeom>
        </p:spPr>
      </p:pic>
      <p:sp>
        <p:nvSpPr>
          <p:cNvPr id="12" name="TextBox 11">
            <a:extLst>
              <a:ext uri="{FF2B5EF4-FFF2-40B4-BE49-F238E27FC236}">
                <a16:creationId xmlns:a16="http://schemas.microsoft.com/office/drawing/2014/main" id="{6583F673-A1D0-CCA0-7DAC-39279028F9D8}"/>
              </a:ext>
            </a:extLst>
          </p:cNvPr>
          <p:cNvSpPr txBox="1"/>
          <p:nvPr/>
        </p:nvSpPr>
        <p:spPr>
          <a:xfrm>
            <a:off x="393058" y="5380373"/>
            <a:ext cx="9594032" cy="1015663"/>
          </a:xfrm>
          <a:prstGeom prst="rect">
            <a:avLst/>
          </a:prstGeom>
          <a:solidFill>
            <a:schemeClr val="bg1"/>
          </a:solidFill>
          <a:ln w="57150">
            <a:solidFill>
              <a:schemeClr val="accent5">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latin typeface="Aptos"/>
              </a:rPr>
              <a:t>Active Outdoor Play: </a:t>
            </a:r>
            <a:r>
              <a:rPr lang="en-US" sz="2000" dirty="0">
                <a:solidFill>
                  <a:srgbClr val="303030"/>
                </a:solidFill>
                <a:latin typeface="Aptos"/>
              </a:rPr>
              <a:t>Voluntary engagement in activity </a:t>
            </a:r>
            <a:r>
              <a:rPr lang="en-CA" sz="2000" dirty="0">
                <a:solidFill>
                  <a:srgbClr val="303030"/>
                </a:solidFill>
                <a:latin typeface="Aptos"/>
              </a:rPr>
              <a:t>that takes place outdoors and involves physical activity of any intensity,</a:t>
            </a:r>
            <a:r>
              <a:rPr lang="en-US" sz="2000" dirty="0">
                <a:solidFill>
                  <a:srgbClr val="303030"/>
                </a:solidFill>
                <a:latin typeface="Aptos"/>
              </a:rPr>
              <a:t> and is </a:t>
            </a:r>
            <a:r>
              <a:rPr lang="en-US" sz="2000" i="1" dirty="0">
                <a:solidFill>
                  <a:srgbClr val="303030"/>
                </a:solidFill>
                <a:latin typeface="Aptos"/>
              </a:rPr>
              <a:t>fun and/or rewarding</a:t>
            </a:r>
            <a:r>
              <a:rPr lang="en-US" sz="2000" dirty="0">
                <a:solidFill>
                  <a:srgbClr val="303030"/>
                </a:solidFill>
                <a:latin typeface="Aptos"/>
              </a:rPr>
              <a:t> and </a:t>
            </a:r>
            <a:r>
              <a:rPr lang="en-US" sz="2000" i="1" dirty="0">
                <a:solidFill>
                  <a:srgbClr val="303030"/>
                </a:solidFill>
                <a:latin typeface="Aptos"/>
              </a:rPr>
              <a:t>usually driven</a:t>
            </a:r>
            <a:r>
              <a:rPr lang="en-US" sz="2000" dirty="0">
                <a:solidFill>
                  <a:srgbClr val="303030"/>
                </a:solidFill>
                <a:latin typeface="Aptos"/>
              </a:rPr>
              <a:t> by intrinsic motivation </a:t>
            </a:r>
            <a:endParaRPr lang="en-US" sz="2000" dirty="0">
              <a:latin typeface="Aptos"/>
            </a:endParaRPr>
          </a:p>
        </p:txBody>
      </p:sp>
    </p:spTree>
    <p:extLst>
      <p:ext uri="{BB962C8B-B14F-4D97-AF65-F5344CB8AC3E}">
        <p14:creationId xmlns:p14="http://schemas.microsoft.com/office/powerpoint/2010/main" val="1367839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B4D1-0E83-DDDC-CE61-1C23E389585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AE3BAF6-A4CE-C67B-B51A-D860EF49B618}"/>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5A4525E7-8B74-05E0-CA9F-34CAD2A0F65C}"/>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28941E71-69A1-5F70-8C55-98AC7355A0B6}"/>
              </a:ext>
            </a:extLst>
          </p:cNvPr>
          <p:cNvSpPr>
            <a:spLocks noGrp="1"/>
          </p:cNvSpPr>
          <p:nvPr>
            <p:ph type="sldNum" sz="quarter" idx="12"/>
          </p:nvPr>
        </p:nvSpPr>
        <p:spPr/>
        <p:txBody>
          <a:bodyPr/>
          <a:lstStyle/>
          <a:p>
            <a:fld id="{F042E6F0-3F45-4ED7-B954-535EA813BDA0}" type="slidenum">
              <a:rPr lang="en-US" dirty="0" smtClean="0">
                <a:solidFill>
                  <a:schemeClr val="bg1"/>
                </a:solidFill>
              </a:rPr>
              <a:pPr/>
              <a:t>13</a:t>
            </a:fld>
            <a:endParaRPr lang="en-US">
              <a:solidFill>
                <a:schemeClr val="bg1"/>
              </a:solidFill>
            </a:endParaRPr>
          </a:p>
        </p:txBody>
      </p:sp>
      <p:sp>
        <p:nvSpPr>
          <p:cNvPr id="11" name="TextBox 10">
            <a:extLst>
              <a:ext uri="{FF2B5EF4-FFF2-40B4-BE49-F238E27FC236}">
                <a16:creationId xmlns:a16="http://schemas.microsoft.com/office/drawing/2014/main" id="{00362BA7-36E4-B4C9-CE2E-DCE12C0614B8}"/>
              </a:ext>
            </a:extLst>
          </p:cNvPr>
          <p:cNvSpPr txBox="1"/>
          <p:nvPr/>
        </p:nvSpPr>
        <p:spPr>
          <a:xfrm>
            <a:off x="199452" y="52791"/>
            <a:ext cx="11763682" cy="1498210"/>
          </a:xfrm>
          <a:prstGeom prst="rect">
            <a:avLst/>
          </a:prstGeom>
          <a:noFill/>
        </p:spPr>
        <p:txBody>
          <a:bodyPr wrap="square" lIns="91440" tIns="45720" rIns="91440" bIns="45720" rtlCol="0" anchor="t">
            <a:spAutoFit/>
          </a:bodyPr>
          <a:lstStyle/>
          <a:p>
            <a:pPr algn="ctr"/>
            <a:r>
              <a:rPr lang="en-CA" sz="4400" b="1">
                <a:solidFill>
                  <a:srgbClr val="394639"/>
                </a:solidFill>
                <a:latin typeface="Aptos Display"/>
                <a:ea typeface="Source Sans Pro"/>
                <a:cs typeface="Arial"/>
              </a:rPr>
              <a:t>Evidence Synthesis Process Informing the AOP10 Position Statement</a:t>
            </a:r>
            <a:endParaRPr lang="en-US" sz="4400">
              <a:latin typeface="Aptos Display"/>
            </a:endParaRPr>
          </a:p>
        </p:txBody>
      </p:sp>
      <p:pic>
        <p:nvPicPr>
          <p:cNvPr id="14" name="Picture 13">
            <a:extLst>
              <a:ext uri="{FF2B5EF4-FFF2-40B4-BE49-F238E27FC236}">
                <a16:creationId xmlns:a16="http://schemas.microsoft.com/office/drawing/2014/main" id="{9ED1AACA-18C7-9A17-8606-16268422AC27}"/>
              </a:ext>
            </a:extLst>
          </p:cNvPr>
          <p:cNvPicPr>
            <a:picLocks noChangeAspect="1"/>
          </p:cNvPicPr>
          <p:nvPr/>
        </p:nvPicPr>
        <p:blipFill>
          <a:blip r:embed="rId2"/>
          <a:stretch>
            <a:fillRect/>
          </a:stretch>
        </p:blipFill>
        <p:spPr>
          <a:xfrm>
            <a:off x="396336" y="1259858"/>
            <a:ext cx="600774" cy="609994"/>
          </a:xfrm>
          <a:prstGeom prst="rect">
            <a:avLst/>
          </a:prstGeom>
        </p:spPr>
      </p:pic>
      <p:pic>
        <p:nvPicPr>
          <p:cNvPr id="16" name="Picture 15">
            <a:extLst>
              <a:ext uri="{FF2B5EF4-FFF2-40B4-BE49-F238E27FC236}">
                <a16:creationId xmlns:a16="http://schemas.microsoft.com/office/drawing/2014/main" id="{F5B324E7-ACA9-9326-738C-D69673F76F6C}"/>
              </a:ext>
            </a:extLst>
          </p:cNvPr>
          <p:cNvPicPr>
            <a:picLocks noChangeAspect="1"/>
          </p:cNvPicPr>
          <p:nvPr/>
        </p:nvPicPr>
        <p:blipFill>
          <a:blip r:embed="rId3"/>
          <a:stretch>
            <a:fillRect/>
          </a:stretch>
        </p:blipFill>
        <p:spPr>
          <a:xfrm>
            <a:off x="450397" y="2578353"/>
            <a:ext cx="491796" cy="512390"/>
          </a:xfrm>
          <a:prstGeom prst="rect">
            <a:avLst/>
          </a:prstGeom>
        </p:spPr>
      </p:pic>
      <p:pic>
        <p:nvPicPr>
          <p:cNvPr id="18" name="Picture 17">
            <a:extLst>
              <a:ext uri="{FF2B5EF4-FFF2-40B4-BE49-F238E27FC236}">
                <a16:creationId xmlns:a16="http://schemas.microsoft.com/office/drawing/2014/main" id="{4FCC29F9-34AA-366D-4FAD-0DBAC6A8EC3F}"/>
              </a:ext>
            </a:extLst>
          </p:cNvPr>
          <p:cNvPicPr>
            <a:picLocks noChangeAspect="1"/>
          </p:cNvPicPr>
          <p:nvPr/>
        </p:nvPicPr>
        <p:blipFill>
          <a:blip r:embed="rId4"/>
          <a:stretch>
            <a:fillRect/>
          </a:stretch>
        </p:blipFill>
        <p:spPr>
          <a:xfrm>
            <a:off x="365296" y="4981106"/>
            <a:ext cx="722184" cy="583269"/>
          </a:xfrm>
          <a:prstGeom prst="rect">
            <a:avLst/>
          </a:prstGeom>
        </p:spPr>
      </p:pic>
      <p:pic>
        <p:nvPicPr>
          <p:cNvPr id="20" name="Picture 19" descr="A computer screen with check boxes&#10;&#10;AI-generated content may be incorrect.">
            <a:extLst>
              <a:ext uri="{FF2B5EF4-FFF2-40B4-BE49-F238E27FC236}">
                <a16:creationId xmlns:a16="http://schemas.microsoft.com/office/drawing/2014/main" id="{89F69054-0AC7-534C-0C42-42488E764B46}"/>
              </a:ext>
            </a:extLst>
          </p:cNvPr>
          <p:cNvPicPr>
            <a:picLocks noChangeAspect="1"/>
          </p:cNvPicPr>
          <p:nvPr/>
        </p:nvPicPr>
        <p:blipFill>
          <a:blip r:embed="rId5"/>
          <a:stretch>
            <a:fillRect/>
          </a:stretch>
        </p:blipFill>
        <p:spPr>
          <a:xfrm>
            <a:off x="2989404" y="2301958"/>
            <a:ext cx="2017939" cy="1653267"/>
          </a:xfrm>
          <a:prstGeom prst="rect">
            <a:avLst/>
          </a:prstGeom>
        </p:spPr>
      </p:pic>
      <p:pic>
        <p:nvPicPr>
          <p:cNvPr id="22" name="Picture 21">
            <a:extLst>
              <a:ext uri="{FF2B5EF4-FFF2-40B4-BE49-F238E27FC236}">
                <a16:creationId xmlns:a16="http://schemas.microsoft.com/office/drawing/2014/main" id="{E304AB9F-8A7D-901D-069F-BB75DD936D18}"/>
              </a:ext>
            </a:extLst>
          </p:cNvPr>
          <p:cNvPicPr>
            <a:picLocks noChangeAspect="1"/>
          </p:cNvPicPr>
          <p:nvPr/>
        </p:nvPicPr>
        <p:blipFill>
          <a:blip r:embed="rId6"/>
          <a:stretch>
            <a:fillRect/>
          </a:stretch>
        </p:blipFill>
        <p:spPr>
          <a:xfrm>
            <a:off x="6368143" y="2087518"/>
            <a:ext cx="2197554" cy="2090058"/>
          </a:xfrm>
          <a:prstGeom prst="rect">
            <a:avLst/>
          </a:prstGeom>
        </p:spPr>
      </p:pic>
      <p:pic>
        <p:nvPicPr>
          <p:cNvPr id="24" name="Picture 23">
            <a:extLst>
              <a:ext uri="{FF2B5EF4-FFF2-40B4-BE49-F238E27FC236}">
                <a16:creationId xmlns:a16="http://schemas.microsoft.com/office/drawing/2014/main" id="{5FC55AB5-434A-180E-120B-A770ABF62FAD}"/>
              </a:ext>
            </a:extLst>
          </p:cNvPr>
          <p:cNvPicPr>
            <a:picLocks noChangeAspect="1"/>
          </p:cNvPicPr>
          <p:nvPr/>
        </p:nvPicPr>
        <p:blipFill>
          <a:blip r:embed="rId7"/>
          <a:stretch>
            <a:fillRect/>
          </a:stretch>
        </p:blipFill>
        <p:spPr>
          <a:xfrm>
            <a:off x="9969560" y="2397125"/>
            <a:ext cx="1883229" cy="1836965"/>
          </a:xfrm>
          <a:prstGeom prst="rect">
            <a:avLst/>
          </a:prstGeom>
        </p:spPr>
      </p:pic>
      <p:sp>
        <p:nvSpPr>
          <p:cNvPr id="26" name="TextBox 25">
            <a:extLst>
              <a:ext uri="{FF2B5EF4-FFF2-40B4-BE49-F238E27FC236}">
                <a16:creationId xmlns:a16="http://schemas.microsoft.com/office/drawing/2014/main" id="{8FFEEB5C-23F5-78D2-ECE0-DB266DF6775F}"/>
              </a:ext>
            </a:extLst>
          </p:cNvPr>
          <p:cNvSpPr txBox="1"/>
          <p:nvPr/>
        </p:nvSpPr>
        <p:spPr>
          <a:xfrm>
            <a:off x="-82284" y="1874021"/>
            <a:ext cx="179781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Environmental Scan</a:t>
            </a:r>
          </a:p>
        </p:txBody>
      </p:sp>
      <p:sp>
        <p:nvSpPr>
          <p:cNvPr id="28" name="TextBox 27">
            <a:extLst>
              <a:ext uri="{FF2B5EF4-FFF2-40B4-BE49-F238E27FC236}">
                <a16:creationId xmlns:a16="http://schemas.microsoft.com/office/drawing/2014/main" id="{5DD4241A-8526-5C77-626D-31F72B5E594F}"/>
              </a:ext>
            </a:extLst>
          </p:cNvPr>
          <p:cNvSpPr txBox="1"/>
          <p:nvPr/>
        </p:nvSpPr>
        <p:spPr>
          <a:xfrm>
            <a:off x="209288" y="3122566"/>
            <a:ext cx="1218588"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cs typeface="Arial"/>
              </a:rPr>
              <a:t>Text Mining</a:t>
            </a:r>
            <a:endParaRPr lang="en-US"/>
          </a:p>
        </p:txBody>
      </p:sp>
      <p:sp>
        <p:nvSpPr>
          <p:cNvPr id="30" name="TextBox 29">
            <a:extLst>
              <a:ext uri="{FF2B5EF4-FFF2-40B4-BE49-F238E27FC236}">
                <a16:creationId xmlns:a16="http://schemas.microsoft.com/office/drawing/2014/main" id="{C02D7933-9966-45A4-3A9B-E99316D33E28}"/>
              </a:ext>
            </a:extLst>
          </p:cNvPr>
          <p:cNvSpPr txBox="1"/>
          <p:nvPr/>
        </p:nvSpPr>
        <p:spPr>
          <a:xfrm>
            <a:off x="-397" y="5643443"/>
            <a:ext cx="161675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Linked Network Analysis</a:t>
            </a:r>
            <a:endParaRPr lang="en-US"/>
          </a:p>
        </p:txBody>
      </p:sp>
      <p:sp>
        <p:nvSpPr>
          <p:cNvPr id="32" name="Arrow: Right 31">
            <a:extLst>
              <a:ext uri="{FF2B5EF4-FFF2-40B4-BE49-F238E27FC236}">
                <a16:creationId xmlns:a16="http://schemas.microsoft.com/office/drawing/2014/main" id="{1FD08CFB-29AA-C7ED-9295-2A690FE9CD6A}"/>
              </a:ext>
            </a:extLst>
          </p:cNvPr>
          <p:cNvSpPr/>
          <p:nvPr/>
        </p:nvSpPr>
        <p:spPr>
          <a:xfrm>
            <a:off x="1839531" y="2695832"/>
            <a:ext cx="733245" cy="819509"/>
          </a:xfrm>
          <a:prstGeom prst="rightArrow">
            <a:avLst/>
          </a:prstGeom>
          <a:solidFill>
            <a:srgbClr val="39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BB019BC2-3960-2059-3E4D-2D43BC69C2F7}"/>
              </a:ext>
            </a:extLst>
          </p:cNvPr>
          <p:cNvSpPr txBox="1"/>
          <p:nvPr/>
        </p:nvSpPr>
        <p:spPr>
          <a:xfrm>
            <a:off x="2901138" y="4417683"/>
            <a:ext cx="208356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Draft Conceptual Framework + Consensus Survey</a:t>
            </a:r>
          </a:p>
        </p:txBody>
      </p:sp>
      <p:sp>
        <p:nvSpPr>
          <p:cNvPr id="36" name="TextBox 35">
            <a:extLst>
              <a:ext uri="{FF2B5EF4-FFF2-40B4-BE49-F238E27FC236}">
                <a16:creationId xmlns:a16="http://schemas.microsoft.com/office/drawing/2014/main" id="{DB44B449-F615-FFA5-71D5-D057546E6796}"/>
              </a:ext>
            </a:extLst>
          </p:cNvPr>
          <p:cNvSpPr txBox="1"/>
          <p:nvPr/>
        </p:nvSpPr>
        <p:spPr>
          <a:xfrm>
            <a:off x="6520028" y="4444127"/>
            <a:ext cx="208356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Conceptual Framework Finalized</a:t>
            </a:r>
            <a:endParaRPr lang="en-US"/>
          </a:p>
        </p:txBody>
      </p:sp>
      <p:sp>
        <p:nvSpPr>
          <p:cNvPr id="38" name="TextBox 37">
            <a:extLst>
              <a:ext uri="{FF2B5EF4-FFF2-40B4-BE49-F238E27FC236}">
                <a16:creationId xmlns:a16="http://schemas.microsoft.com/office/drawing/2014/main" id="{A61F0130-AEE0-F6B7-A969-35D0BF30357C}"/>
              </a:ext>
            </a:extLst>
          </p:cNvPr>
          <p:cNvSpPr txBox="1"/>
          <p:nvPr/>
        </p:nvSpPr>
        <p:spPr>
          <a:xfrm>
            <a:off x="9869394" y="4442315"/>
            <a:ext cx="208356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Evidence Synthesis</a:t>
            </a:r>
          </a:p>
        </p:txBody>
      </p:sp>
      <p:sp>
        <p:nvSpPr>
          <p:cNvPr id="40" name="Arrow: Right 39">
            <a:extLst>
              <a:ext uri="{FF2B5EF4-FFF2-40B4-BE49-F238E27FC236}">
                <a16:creationId xmlns:a16="http://schemas.microsoft.com/office/drawing/2014/main" id="{FAECD6E0-E1C1-9D25-7611-90EEC49E7FA8}"/>
              </a:ext>
            </a:extLst>
          </p:cNvPr>
          <p:cNvSpPr/>
          <p:nvPr/>
        </p:nvSpPr>
        <p:spPr>
          <a:xfrm>
            <a:off x="5452705" y="2695831"/>
            <a:ext cx="733245" cy="819509"/>
          </a:xfrm>
          <a:prstGeom prst="rightArrow">
            <a:avLst/>
          </a:prstGeom>
          <a:solidFill>
            <a:srgbClr val="39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213F886F-AC9A-E0E9-4E64-48D025D760D2}"/>
              </a:ext>
            </a:extLst>
          </p:cNvPr>
          <p:cNvSpPr/>
          <p:nvPr/>
        </p:nvSpPr>
        <p:spPr>
          <a:xfrm>
            <a:off x="8987126" y="2695831"/>
            <a:ext cx="733245" cy="819509"/>
          </a:xfrm>
          <a:prstGeom prst="rightArrow">
            <a:avLst/>
          </a:prstGeom>
          <a:solidFill>
            <a:srgbClr val="39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phic 43" descr="Teacher with solid fill">
            <a:extLst>
              <a:ext uri="{FF2B5EF4-FFF2-40B4-BE49-F238E27FC236}">
                <a16:creationId xmlns:a16="http://schemas.microsoft.com/office/drawing/2014/main" id="{E3D9F9F9-4738-B47B-2AE0-F7C166E02F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3611" y="3550139"/>
            <a:ext cx="852617" cy="866346"/>
          </a:xfrm>
          <a:prstGeom prst="rect">
            <a:avLst/>
          </a:prstGeom>
        </p:spPr>
      </p:pic>
      <p:sp>
        <p:nvSpPr>
          <p:cNvPr id="46" name="TextBox 45">
            <a:extLst>
              <a:ext uri="{FF2B5EF4-FFF2-40B4-BE49-F238E27FC236}">
                <a16:creationId xmlns:a16="http://schemas.microsoft.com/office/drawing/2014/main" id="{E1ADE201-B7E5-22C8-AAA2-39D54786813A}"/>
              </a:ext>
            </a:extLst>
          </p:cNvPr>
          <p:cNvSpPr txBox="1"/>
          <p:nvPr/>
        </p:nvSpPr>
        <p:spPr>
          <a:xfrm>
            <a:off x="37665" y="4234675"/>
            <a:ext cx="1314696"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rial"/>
                <a:cs typeface="Arial"/>
              </a:rPr>
              <a:t>Expressions of interest</a:t>
            </a:r>
            <a:endParaRPr lang="en-US"/>
          </a:p>
        </p:txBody>
      </p:sp>
      <p:grpSp>
        <p:nvGrpSpPr>
          <p:cNvPr id="50" name="Group 49">
            <a:extLst>
              <a:ext uri="{FF2B5EF4-FFF2-40B4-BE49-F238E27FC236}">
                <a16:creationId xmlns:a16="http://schemas.microsoft.com/office/drawing/2014/main" id="{E8BAB60A-12AF-33B7-4C5E-C6CD68AEF899}"/>
              </a:ext>
            </a:extLst>
          </p:cNvPr>
          <p:cNvGrpSpPr/>
          <p:nvPr/>
        </p:nvGrpSpPr>
        <p:grpSpPr>
          <a:xfrm>
            <a:off x="8485321" y="5434137"/>
            <a:ext cx="3472611" cy="858776"/>
            <a:chOff x="8485321" y="5434137"/>
            <a:chExt cx="3472611" cy="858776"/>
          </a:xfrm>
        </p:grpSpPr>
        <p:pic>
          <p:nvPicPr>
            <p:cNvPr id="48" name="Picture 47" descr="A logo of a child running&#10;&#10;AI-generated content may be incorrect.">
              <a:extLst>
                <a:ext uri="{FF2B5EF4-FFF2-40B4-BE49-F238E27FC236}">
                  <a16:creationId xmlns:a16="http://schemas.microsoft.com/office/drawing/2014/main" id="{8439B366-A5C0-16F4-2A60-4CF309760081}"/>
                </a:ext>
              </a:extLst>
            </p:cNvPr>
            <p:cNvPicPr>
              <a:picLocks noChangeAspect="1"/>
            </p:cNvPicPr>
            <p:nvPr/>
          </p:nvPicPr>
          <p:blipFill>
            <a:blip r:embed="rId10"/>
            <a:srcRect l="-92" r="2917" b="-552"/>
            <a:stretch>
              <a:fillRect/>
            </a:stretch>
          </p:blipFill>
          <p:spPr>
            <a:xfrm>
              <a:off x="10952749" y="5434390"/>
              <a:ext cx="1005183" cy="785094"/>
            </a:xfrm>
            <a:prstGeom prst="rect">
              <a:avLst/>
            </a:prstGeom>
          </p:spPr>
        </p:pic>
        <p:pic>
          <p:nvPicPr>
            <p:cNvPr id="49" name="Picture 48" descr="A close-up of a logo&#10;&#10;AI-generated content may be incorrect.">
              <a:extLst>
                <a:ext uri="{FF2B5EF4-FFF2-40B4-BE49-F238E27FC236}">
                  <a16:creationId xmlns:a16="http://schemas.microsoft.com/office/drawing/2014/main" id="{D7D5E17C-2F66-AD19-445C-DA60FB6D67C1}"/>
                </a:ext>
              </a:extLst>
            </p:cNvPr>
            <p:cNvPicPr>
              <a:picLocks noChangeAspect="1"/>
            </p:cNvPicPr>
            <p:nvPr/>
          </p:nvPicPr>
          <p:blipFill>
            <a:blip r:embed="rId11"/>
            <a:stretch>
              <a:fillRect/>
            </a:stretch>
          </p:blipFill>
          <p:spPr>
            <a:xfrm>
              <a:off x="8485321" y="5434137"/>
              <a:ext cx="2466814" cy="858776"/>
            </a:xfrm>
            <a:prstGeom prst="rect">
              <a:avLst/>
            </a:prstGeom>
          </p:spPr>
        </p:pic>
      </p:grpSp>
      <p:pic>
        <p:nvPicPr>
          <p:cNvPr id="2" name="Picture 1" descr="A diagram of different activities&#10;&#10;AI-generated content may be incorrect.">
            <a:extLst>
              <a:ext uri="{FF2B5EF4-FFF2-40B4-BE49-F238E27FC236}">
                <a16:creationId xmlns:a16="http://schemas.microsoft.com/office/drawing/2014/main" id="{71C4C10B-C08D-8F95-5089-34B533D219FB}"/>
              </a:ext>
            </a:extLst>
          </p:cNvPr>
          <p:cNvPicPr>
            <a:picLocks noChangeAspect="1"/>
          </p:cNvPicPr>
          <p:nvPr/>
        </p:nvPicPr>
        <p:blipFill>
          <a:blip r:embed="rId12"/>
          <a:srcRect r="235" b="225"/>
          <a:stretch>
            <a:fillRect/>
          </a:stretch>
        </p:blipFill>
        <p:spPr>
          <a:xfrm>
            <a:off x="2596576" y="1721011"/>
            <a:ext cx="2833902" cy="2740976"/>
          </a:xfrm>
          <a:prstGeom prst="rect">
            <a:avLst/>
          </a:prstGeom>
        </p:spPr>
      </p:pic>
      <p:pic>
        <p:nvPicPr>
          <p:cNvPr id="4" name="Picture 3" descr="A diagram of different types of play&#10;&#10;AI-generated content may be incorrect.">
            <a:extLst>
              <a:ext uri="{FF2B5EF4-FFF2-40B4-BE49-F238E27FC236}">
                <a16:creationId xmlns:a16="http://schemas.microsoft.com/office/drawing/2014/main" id="{A62EE4BF-8E67-D10B-DD6E-2502D92CD1E3}"/>
              </a:ext>
            </a:extLst>
          </p:cNvPr>
          <p:cNvPicPr>
            <a:picLocks noChangeAspect="1"/>
          </p:cNvPicPr>
          <p:nvPr/>
        </p:nvPicPr>
        <p:blipFill>
          <a:blip r:embed="rId13"/>
          <a:stretch>
            <a:fillRect/>
          </a:stretch>
        </p:blipFill>
        <p:spPr>
          <a:xfrm>
            <a:off x="6216463" y="1740134"/>
            <a:ext cx="2770663" cy="2682009"/>
          </a:xfrm>
          <a:prstGeom prst="rect">
            <a:avLst/>
          </a:prstGeom>
        </p:spPr>
      </p:pic>
      <p:sp>
        <p:nvSpPr>
          <p:cNvPr id="8" name="TextBox 7">
            <a:extLst>
              <a:ext uri="{FF2B5EF4-FFF2-40B4-BE49-F238E27FC236}">
                <a16:creationId xmlns:a16="http://schemas.microsoft.com/office/drawing/2014/main" id="{34F1304F-59F3-C842-934C-08CF9B2CC1A6}"/>
              </a:ext>
            </a:extLst>
          </p:cNvPr>
          <p:cNvSpPr txBox="1"/>
          <p:nvPr/>
        </p:nvSpPr>
        <p:spPr>
          <a:xfrm>
            <a:off x="2913789" y="5206019"/>
            <a:ext cx="2081482" cy="1083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dirty="0"/>
              <a:t>93% (98/105) response rate</a:t>
            </a:r>
          </a:p>
          <a:p>
            <a:pPr marL="285750" indent="-285750">
              <a:buFont typeface="Wingdings"/>
              <a:buChar char="Ø"/>
            </a:pPr>
            <a:r>
              <a:rPr lang="en-US" sz="1600" dirty="0"/>
              <a:t>90% agreement</a:t>
            </a:r>
          </a:p>
          <a:p>
            <a:pPr marL="285750" indent="-285750">
              <a:buFont typeface="Wingdings"/>
              <a:buChar char="Ø"/>
            </a:pPr>
            <a:r>
              <a:rPr lang="en-US" sz="1600" dirty="0"/>
              <a:t>87 comments</a:t>
            </a:r>
          </a:p>
        </p:txBody>
      </p:sp>
    </p:spTree>
    <p:extLst>
      <p:ext uri="{BB962C8B-B14F-4D97-AF65-F5344CB8AC3E}">
        <p14:creationId xmlns:p14="http://schemas.microsoft.com/office/powerpoint/2010/main" val="221912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500"/>
                                        <p:tgtEl>
                                          <p:spTgt spid="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animBg="1"/>
      <p:bldP spid="34" grpId="0"/>
      <p:bldP spid="36" grpId="0"/>
      <p:bldP spid="38" grpId="0"/>
      <p:bldP spid="40" grpId="0" animBg="1"/>
      <p:bldP spid="42" grpId="0" animBg="1"/>
      <p:bldP spid="4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BA2D7-3452-9777-8DA7-8AAE001A765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E76B70A-A11E-0A03-9D4D-115636E7EF75}"/>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D7668F33-8E57-3EA7-1A31-01230B8B93DE}"/>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59E09C9D-DB40-4DDD-BCA6-CB15D2B6DE71}"/>
              </a:ext>
            </a:extLst>
          </p:cNvPr>
          <p:cNvSpPr>
            <a:spLocks noGrp="1"/>
          </p:cNvSpPr>
          <p:nvPr>
            <p:ph type="sldNum" sz="quarter" idx="12"/>
          </p:nvPr>
        </p:nvSpPr>
        <p:spPr/>
        <p:txBody>
          <a:bodyPr/>
          <a:lstStyle/>
          <a:p>
            <a:fld id="{F042E6F0-3F45-4ED7-B954-535EA813BDA0}" type="slidenum">
              <a:rPr lang="en-US" dirty="0" smtClean="0">
                <a:solidFill>
                  <a:schemeClr val="bg1"/>
                </a:solidFill>
              </a:rPr>
              <a:pPr/>
              <a:t>14</a:t>
            </a:fld>
            <a:endParaRPr lang="en-US">
              <a:solidFill>
                <a:schemeClr val="bg1"/>
              </a:solidFill>
            </a:endParaRPr>
          </a:p>
        </p:txBody>
      </p:sp>
      <p:sp>
        <p:nvSpPr>
          <p:cNvPr id="33" name="TextBox 32">
            <a:extLst>
              <a:ext uri="{FF2B5EF4-FFF2-40B4-BE49-F238E27FC236}">
                <a16:creationId xmlns:a16="http://schemas.microsoft.com/office/drawing/2014/main" id="{E35D0B1E-E32E-BDEA-5245-789F58684510}"/>
              </a:ext>
            </a:extLst>
          </p:cNvPr>
          <p:cNvSpPr txBox="1"/>
          <p:nvPr/>
        </p:nvSpPr>
        <p:spPr>
          <a:xfrm>
            <a:off x="362111" y="249797"/>
            <a:ext cx="10414525" cy="769441"/>
          </a:xfrm>
          <a:prstGeom prst="rect">
            <a:avLst/>
          </a:prstGeom>
          <a:noFill/>
        </p:spPr>
        <p:txBody>
          <a:bodyPr wrap="square" lIns="91440" tIns="45720" rIns="91440" bIns="45720" rtlCol="0" anchor="t">
            <a:spAutoFit/>
          </a:bodyPr>
          <a:lstStyle/>
          <a:p>
            <a:r>
              <a:rPr lang="en-CA" sz="4400" b="1">
                <a:solidFill>
                  <a:srgbClr val="394639"/>
                </a:solidFill>
                <a:latin typeface="Aptos Display"/>
                <a:ea typeface="Source Sans Pro"/>
                <a:cs typeface="Arial"/>
              </a:rPr>
              <a:t>Evidence Synthesis</a:t>
            </a:r>
            <a:endParaRPr lang="en-US" sz="4400">
              <a:latin typeface="Aptos Display"/>
            </a:endParaRPr>
          </a:p>
        </p:txBody>
      </p:sp>
      <p:pic>
        <p:nvPicPr>
          <p:cNvPr id="35" name="Picture 34" descr="A diagram of different activities&#10;&#10;AI-generated content may be incorrect.">
            <a:extLst>
              <a:ext uri="{FF2B5EF4-FFF2-40B4-BE49-F238E27FC236}">
                <a16:creationId xmlns:a16="http://schemas.microsoft.com/office/drawing/2014/main" id="{B77A2A26-CD28-B66B-7EB7-AAA1FA02CC24}"/>
              </a:ext>
            </a:extLst>
          </p:cNvPr>
          <p:cNvPicPr>
            <a:picLocks noChangeAspect="1"/>
          </p:cNvPicPr>
          <p:nvPr/>
        </p:nvPicPr>
        <p:blipFill>
          <a:blip r:embed="rId2"/>
          <a:stretch>
            <a:fillRect/>
          </a:stretch>
        </p:blipFill>
        <p:spPr>
          <a:xfrm>
            <a:off x="3403391" y="1107793"/>
            <a:ext cx="5774608" cy="5599340"/>
          </a:xfrm>
          <a:prstGeom prst="rect">
            <a:avLst/>
          </a:prstGeom>
        </p:spPr>
      </p:pic>
      <p:sp>
        <p:nvSpPr>
          <p:cNvPr id="37" name="Rectangle 36">
            <a:extLst>
              <a:ext uri="{FF2B5EF4-FFF2-40B4-BE49-F238E27FC236}">
                <a16:creationId xmlns:a16="http://schemas.microsoft.com/office/drawing/2014/main" id="{C2119F6A-F883-68D1-5CD9-EDBDA8C90FF3}"/>
              </a:ext>
            </a:extLst>
          </p:cNvPr>
          <p:cNvSpPr/>
          <p:nvPr/>
        </p:nvSpPr>
        <p:spPr>
          <a:xfrm>
            <a:off x="1476365" y="5016770"/>
            <a:ext cx="2566963" cy="621986"/>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1 systematic review</a:t>
            </a:r>
            <a:endParaRPr lang="en-US" err="1"/>
          </a:p>
        </p:txBody>
      </p:sp>
      <p:sp>
        <p:nvSpPr>
          <p:cNvPr id="39" name="Rectangle 38">
            <a:extLst>
              <a:ext uri="{FF2B5EF4-FFF2-40B4-BE49-F238E27FC236}">
                <a16:creationId xmlns:a16="http://schemas.microsoft.com/office/drawing/2014/main" id="{95C26181-D566-42E2-BDF9-77BB2A7B5638}"/>
              </a:ext>
            </a:extLst>
          </p:cNvPr>
          <p:cNvSpPr/>
          <p:nvPr/>
        </p:nvSpPr>
        <p:spPr>
          <a:xfrm>
            <a:off x="1253513" y="3557467"/>
            <a:ext cx="2394435" cy="679496"/>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1 systematic review and meta-analysis</a:t>
            </a:r>
          </a:p>
        </p:txBody>
      </p:sp>
      <p:sp>
        <p:nvSpPr>
          <p:cNvPr id="41" name="Rectangle 40">
            <a:extLst>
              <a:ext uri="{FF2B5EF4-FFF2-40B4-BE49-F238E27FC236}">
                <a16:creationId xmlns:a16="http://schemas.microsoft.com/office/drawing/2014/main" id="{49874589-7008-2852-81B1-CCACFA385210}"/>
              </a:ext>
            </a:extLst>
          </p:cNvPr>
          <p:cNvSpPr/>
          <p:nvPr/>
        </p:nvSpPr>
        <p:spPr>
          <a:xfrm>
            <a:off x="1785475" y="2335392"/>
            <a:ext cx="2150020" cy="665118"/>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1 umbrella review</a:t>
            </a:r>
          </a:p>
        </p:txBody>
      </p:sp>
      <p:sp>
        <p:nvSpPr>
          <p:cNvPr id="43" name="Rectangle 42">
            <a:extLst>
              <a:ext uri="{FF2B5EF4-FFF2-40B4-BE49-F238E27FC236}">
                <a16:creationId xmlns:a16="http://schemas.microsoft.com/office/drawing/2014/main" id="{6124C262-5CD9-F5C6-13BA-F4B384274C3E}"/>
              </a:ext>
            </a:extLst>
          </p:cNvPr>
          <p:cNvSpPr/>
          <p:nvPr/>
        </p:nvSpPr>
        <p:spPr>
          <a:xfrm>
            <a:off x="3402927" y="1113317"/>
            <a:ext cx="2157209" cy="471024"/>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1 narrative review</a:t>
            </a:r>
          </a:p>
        </p:txBody>
      </p:sp>
      <p:sp>
        <p:nvSpPr>
          <p:cNvPr id="45" name="Rectangle 44">
            <a:extLst>
              <a:ext uri="{FF2B5EF4-FFF2-40B4-BE49-F238E27FC236}">
                <a16:creationId xmlns:a16="http://schemas.microsoft.com/office/drawing/2014/main" id="{3F3542FF-5A3C-2FDA-8C1F-252817E1FDCF}"/>
              </a:ext>
            </a:extLst>
          </p:cNvPr>
          <p:cNvSpPr/>
          <p:nvPr/>
        </p:nvSpPr>
        <p:spPr>
          <a:xfrm>
            <a:off x="7550795" y="962354"/>
            <a:ext cx="2681983" cy="621985"/>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2 systematic reviews</a:t>
            </a:r>
          </a:p>
        </p:txBody>
      </p:sp>
      <p:sp>
        <p:nvSpPr>
          <p:cNvPr id="47" name="Rectangle 46">
            <a:extLst>
              <a:ext uri="{FF2B5EF4-FFF2-40B4-BE49-F238E27FC236}">
                <a16:creationId xmlns:a16="http://schemas.microsoft.com/office/drawing/2014/main" id="{3BE653B7-8F64-D432-2D4D-19B08B95C22E}"/>
              </a:ext>
            </a:extLst>
          </p:cNvPr>
          <p:cNvSpPr/>
          <p:nvPr/>
        </p:nvSpPr>
        <p:spPr>
          <a:xfrm>
            <a:off x="8614721" y="2543863"/>
            <a:ext cx="3249886" cy="852022"/>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1 umbrella review, 1 systematic review, 1 scoping review</a:t>
            </a:r>
          </a:p>
        </p:txBody>
      </p:sp>
      <p:sp>
        <p:nvSpPr>
          <p:cNvPr id="49" name="Rectangle 48">
            <a:extLst>
              <a:ext uri="{FF2B5EF4-FFF2-40B4-BE49-F238E27FC236}">
                <a16:creationId xmlns:a16="http://schemas.microsoft.com/office/drawing/2014/main" id="{7A8B9A5F-E448-9E26-9B0E-86B63CA9D6C6}"/>
              </a:ext>
            </a:extLst>
          </p:cNvPr>
          <p:cNvSpPr/>
          <p:nvPr/>
        </p:nvSpPr>
        <p:spPr>
          <a:xfrm>
            <a:off x="9060417" y="3780316"/>
            <a:ext cx="2681983" cy="621985"/>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1 grey literature review</a:t>
            </a:r>
          </a:p>
        </p:txBody>
      </p:sp>
      <p:sp>
        <p:nvSpPr>
          <p:cNvPr id="51" name="Rectangle 50">
            <a:extLst>
              <a:ext uri="{FF2B5EF4-FFF2-40B4-BE49-F238E27FC236}">
                <a16:creationId xmlns:a16="http://schemas.microsoft.com/office/drawing/2014/main" id="{BDAFC144-A975-30A6-3DD2-A54B6A58B76D}"/>
              </a:ext>
            </a:extLst>
          </p:cNvPr>
          <p:cNvSpPr/>
          <p:nvPr/>
        </p:nvSpPr>
        <p:spPr>
          <a:xfrm>
            <a:off x="8607530" y="4930504"/>
            <a:ext cx="2681983" cy="621985"/>
          </a:xfrm>
          <a:prstGeom prst="rect">
            <a:avLst/>
          </a:prstGeom>
          <a:solidFill>
            <a:schemeClr val="bg1"/>
          </a:solidFill>
          <a:ln>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rgbClr val="394639"/>
                </a:solidFill>
              </a:rPr>
              <a:t>2 systematic reviews</a:t>
            </a:r>
            <a:endParaRPr lang="en-US"/>
          </a:p>
        </p:txBody>
      </p:sp>
    </p:spTree>
    <p:extLst>
      <p:ext uri="{BB962C8B-B14F-4D97-AF65-F5344CB8AC3E}">
        <p14:creationId xmlns:p14="http://schemas.microsoft.com/office/powerpoint/2010/main" val="11113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1" grpId="0" animBg="1"/>
      <p:bldP spid="43" grpId="0" animBg="1"/>
      <p:bldP spid="45" grpId="0" animBg="1"/>
      <p:bldP spid="47" grpId="0" animBg="1"/>
      <p:bldP spid="49" grpId="0" animBg="1"/>
      <p:bldP spid="5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56EA-FC55-11A5-3F92-FC41B1A16B4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C130DA-FC6F-60A2-C212-5C995278105E}"/>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40BD17BB-25E2-B033-174F-444BB68D6C50}"/>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BD649408-1CDC-9248-4F7A-9453CD96301B}"/>
              </a:ext>
            </a:extLst>
          </p:cNvPr>
          <p:cNvSpPr>
            <a:spLocks noGrp="1"/>
          </p:cNvSpPr>
          <p:nvPr>
            <p:ph type="sldNum" sz="quarter" idx="12"/>
          </p:nvPr>
        </p:nvSpPr>
        <p:spPr/>
        <p:txBody>
          <a:bodyPr/>
          <a:lstStyle/>
          <a:p>
            <a:fld id="{F042E6F0-3F45-4ED7-B954-535EA813BDA0}" type="slidenum">
              <a:rPr lang="en-US" dirty="0" smtClean="0">
                <a:solidFill>
                  <a:schemeClr val="bg1"/>
                </a:solidFill>
              </a:rPr>
              <a:pPr/>
              <a:t>15</a:t>
            </a:fld>
            <a:endParaRPr lang="en-US">
              <a:solidFill>
                <a:schemeClr val="bg1"/>
              </a:solidFill>
            </a:endParaRPr>
          </a:p>
        </p:txBody>
      </p:sp>
      <p:sp>
        <p:nvSpPr>
          <p:cNvPr id="4" name="TextBox 3">
            <a:extLst>
              <a:ext uri="{FF2B5EF4-FFF2-40B4-BE49-F238E27FC236}">
                <a16:creationId xmlns:a16="http://schemas.microsoft.com/office/drawing/2014/main" id="{36B33872-C093-FA46-A338-F63B08570703}"/>
              </a:ext>
            </a:extLst>
          </p:cNvPr>
          <p:cNvSpPr txBox="1"/>
          <p:nvPr/>
        </p:nvSpPr>
        <p:spPr>
          <a:xfrm>
            <a:off x="297403" y="213819"/>
            <a:ext cx="11689522" cy="769441"/>
          </a:xfrm>
          <a:prstGeom prst="rect">
            <a:avLst/>
          </a:prstGeom>
          <a:noFill/>
        </p:spPr>
        <p:txBody>
          <a:bodyPr wrap="square" lIns="91440" tIns="45720" rIns="91440" bIns="45720" rtlCol="0" anchor="t">
            <a:spAutoFit/>
          </a:bodyPr>
          <a:lstStyle/>
          <a:p>
            <a:r>
              <a:rPr lang="en-CA" sz="4400" b="1">
                <a:solidFill>
                  <a:srgbClr val="394639"/>
                </a:solidFill>
                <a:latin typeface="Aptos Display"/>
                <a:ea typeface="Source Sans Pro"/>
                <a:cs typeface="Arial"/>
              </a:rPr>
              <a:t>Geographic Region Reviews </a:t>
            </a:r>
          </a:p>
        </p:txBody>
      </p:sp>
      <p:sp>
        <p:nvSpPr>
          <p:cNvPr id="9" name="TextBox 8">
            <a:extLst>
              <a:ext uri="{FF2B5EF4-FFF2-40B4-BE49-F238E27FC236}">
                <a16:creationId xmlns:a16="http://schemas.microsoft.com/office/drawing/2014/main" id="{1D2DFBCC-0094-D40D-1AF8-439F4CEB4E99}"/>
              </a:ext>
            </a:extLst>
          </p:cNvPr>
          <p:cNvSpPr txBox="1"/>
          <p:nvPr/>
        </p:nvSpPr>
        <p:spPr>
          <a:xfrm>
            <a:off x="557843" y="1382086"/>
            <a:ext cx="10762597" cy="5262979"/>
          </a:xfrm>
          <a:prstGeom prst="rect">
            <a:avLst/>
          </a:prstGeom>
          <a:noFill/>
        </p:spPr>
        <p:txBody>
          <a:bodyPr wrap="square" lIns="91440" tIns="45720" rIns="91440" bIns="45720" rtlCol="0" anchor="t">
            <a:spAutoFit/>
          </a:bodyPr>
          <a:lstStyle/>
          <a:p>
            <a:r>
              <a:rPr lang="en-CA" sz="2800">
                <a:solidFill>
                  <a:srgbClr val="394639"/>
                </a:solidFill>
                <a:latin typeface="Aptos"/>
                <a:ea typeface="Source Sans Pro"/>
                <a:cs typeface="Arial"/>
              </a:rPr>
              <a:t>UN geographic regions</a:t>
            </a:r>
            <a:endParaRPr lang="en-US">
              <a:latin typeface="Aptos"/>
            </a:endParaRPr>
          </a:p>
          <a:p>
            <a:pPr marL="457200" indent="-457200">
              <a:buFont typeface="Calibri"/>
              <a:buChar char="-"/>
            </a:pPr>
            <a:r>
              <a:rPr lang="en-CA" sz="2800">
                <a:solidFill>
                  <a:srgbClr val="394639"/>
                </a:solidFill>
                <a:latin typeface="Aptos"/>
                <a:ea typeface="Source Sans Pro"/>
                <a:cs typeface="Arial"/>
              </a:rPr>
              <a:t>Africa</a:t>
            </a:r>
          </a:p>
          <a:p>
            <a:pPr marL="457200" indent="-457200">
              <a:buFont typeface="Calibri"/>
              <a:buChar char="-"/>
            </a:pPr>
            <a:r>
              <a:rPr lang="en-CA" sz="2800">
                <a:solidFill>
                  <a:srgbClr val="394639"/>
                </a:solidFill>
                <a:latin typeface="Aptos"/>
                <a:ea typeface="Source Sans Pro"/>
                <a:cs typeface="Arial"/>
              </a:rPr>
              <a:t>Asia</a:t>
            </a:r>
          </a:p>
          <a:p>
            <a:pPr marL="457200" indent="-457200">
              <a:buFont typeface="Calibri"/>
              <a:buChar char="-"/>
            </a:pPr>
            <a:r>
              <a:rPr lang="en-CA" sz="2800">
                <a:solidFill>
                  <a:srgbClr val="394639"/>
                </a:solidFill>
                <a:latin typeface="Aptos"/>
                <a:ea typeface="Source Sans Pro"/>
                <a:cs typeface="Arial"/>
              </a:rPr>
              <a:t>Europe</a:t>
            </a:r>
          </a:p>
          <a:p>
            <a:pPr marL="457200" indent="-457200">
              <a:buFont typeface="Calibri"/>
              <a:buChar char="-"/>
            </a:pPr>
            <a:r>
              <a:rPr lang="en-CA" sz="2800">
                <a:solidFill>
                  <a:srgbClr val="394639"/>
                </a:solidFill>
                <a:latin typeface="Aptos"/>
                <a:ea typeface="Source Sans Pro"/>
                <a:cs typeface="Arial"/>
              </a:rPr>
              <a:t>Latin America and the Carribean</a:t>
            </a:r>
          </a:p>
          <a:p>
            <a:pPr marL="457200" indent="-457200">
              <a:buFont typeface="Calibri"/>
              <a:buChar char="-"/>
            </a:pPr>
            <a:r>
              <a:rPr lang="en-CA" sz="2800">
                <a:solidFill>
                  <a:srgbClr val="394639"/>
                </a:solidFill>
                <a:latin typeface="Aptos"/>
                <a:ea typeface="Source Sans Pro"/>
                <a:cs typeface="Arial"/>
              </a:rPr>
              <a:t>Northern America</a:t>
            </a:r>
          </a:p>
          <a:p>
            <a:pPr marL="457200" indent="-457200">
              <a:buFont typeface="Calibri"/>
              <a:buChar char="-"/>
            </a:pPr>
            <a:r>
              <a:rPr lang="en-CA" sz="2800">
                <a:solidFill>
                  <a:srgbClr val="394639"/>
                </a:solidFill>
                <a:latin typeface="Aptos"/>
                <a:ea typeface="Source Sans Pro"/>
                <a:cs typeface="Arial"/>
              </a:rPr>
              <a:t>Oceania</a:t>
            </a:r>
          </a:p>
          <a:p>
            <a:endParaRPr lang="en-CA" sz="2800">
              <a:solidFill>
                <a:srgbClr val="394639"/>
              </a:solidFill>
              <a:latin typeface="Aptos"/>
              <a:ea typeface="Source Sans Pro"/>
              <a:cs typeface="Arial"/>
            </a:endParaRPr>
          </a:p>
          <a:p>
            <a:r>
              <a:rPr lang="en-CA" sz="2800">
                <a:solidFill>
                  <a:srgbClr val="394639"/>
                </a:solidFill>
                <a:latin typeface="Aptos"/>
                <a:ea typeface="Source Sans Pro"/>
                <a:cs typeface="Arial"/>
              </a:rPr>
              <a:t>Geographic reviews conducted to identify the state of </a:t>
            </a:r>
            <a:r>
              <a:rPr lang="en-CA" sz="2800" b="1">
                <a:solidFill>
                  <a:srgbClr val="394639"/>
                </a:solidFill>
                <a:latin typeface="Aptos"/>
                <a:ea typeface="Source Sans Pro"/>
                <a:cs typeface="Arial"/>
              </a:rPr>
              <a:t>research, leadership, policy, and culture </a:t>
            </a:r>
            <a:r>
              <a:rPr lang="en-CA" sz="2800">
                <a:solidFill>
                  <a:srgbClr val="394639"/>
                </a:solidFill>
                <a:latin typeface="Aptos"/>
                <a:ea typeface="Source Sans Pro"/>
                <a:cs typeface="Arial"/>
              </a:rPr>
              <a:t>surrounding active outdoor play in each region</a:t>
            </a:r>
          </a:p>
          <a:p>
            <a:pPr lvl="1"/>
            <a:endParaRPr lang="en-CA" sz="2800">
              <a:solidFill>
                <a:srgbClr val="394639"/>
              </a:solidFill>
              <a:latin typeface="Aptos"/>
              <a:ea typeface="+mn-lt"/>
              <a:cs typeface="+mn-lt"/>
            </a:endParaRPr>
          </a:p>
        </p:txBody>
      </p:sp>
      <p:grpSp>
        <p:nvGrpSpPr>
          <p:cNvPr id="18" name="Group 17">
            <a:extLst>
              <a:ext uri="{FF2B5EF4-FFF2-40B4-BE49-F238E27FC236}">
                <a16:creationId xmlns:a16="http://schemas.microsoft.com/office/drawing/2014/main" id="{9FE81172-29AE-4853-ACC4-F8F4509E9255}"/>
              </a:ext>
            </a:extLst>
          </p:cNvPr>
          <p:cNvGrpSpPr/>
          <p:nvPr/>
        </p:nvGrpSpPr>
        <p:grpSpPr>
          <a:xfrm>
            <a:off x="5938284" y="1595462"/>
            <a:ext cx="6000751" cy="3176295"/>
            <a:chOff x="4626429" y="1487066"/>
            <a:chExt cx="7266215" cy="3883866"/>
          </a:xfrm>
        </p:grpSpPr>
        <p:pic>
          <p:nvPicPr>
            <p:cNvPr id="11" name="Picture 10" descr="A map of the world&#10;&#10;AI-generated content may be incorrect.">
              <a:extLst>
                <a:ext uri="{FF2B5EF4-FFF2-40B4-BE49-F238E27FC236}">
                  <a16:creationId xmlns:a16="http://schemas.microsoft.com/office/drawing/2014/main" id="{1925D923-CA92-F35D-1F7D-E1A1DF61C441}"/>
                </a:ext>
              </a:extLst>
            </p:cNvPr>
            <p:cNvPicPr>
              <a:picLocks noChangeAspect="1"/>
            </p:cNvPicPr>
            <p:nvPr/>
          </p:nvPicPr>
          <p:blipFill>
            <a:blip r:embed="rId2"/>
            <a:stretch>
              <a:fillRect/>
            </a:stretch>
          </p:blipFill>
          <p:spPr>
            <a:xfrm>
              <a:off x="4626429" y="1487066"/>
              <a:ext cx="7266215" cy="3883866"/>
            </a:xfrm>
            <a:prstGeom prst="rect">
              <a:avLst/>
            </a:prstGeom>
          </p:spPr>
        </p:pic>
        <p:pic>
          <p:nvPicPr>
            <p:cNvPr id="12" name="Picture 11" descr="A red circle on a pole&#10;&#10;AI-generated content may be incorrect.">
              <a:extLst>
                <a:ext uri="{FF2B5EF4-FFF2-40B4-BE49-F238E27FC236}">
                  <a16:creationId xmlns:a16="http://schemas.microsoft.com/office/drawing/2014/main" id="{B8A5BF21-929A-499F-60A1-DDB22F644402}"/>
                </a:ext>
              </a:extLst>
            </p:cNvPr>
            <p:cNvPicPr>
              <a:picLocks noChangeAspect="1"/>
            </p:cNvPicPr>
            <p:nvPr/>
          </p:nvPicPr>
          <p:blipFill>
            <a:blip r:embed="rId3"/>
            <a:stretch>
              <a:fillRect/>
            </a:stretch>
          </p:blipFill>
          <p:spPr>
            <a:xfrm>
              <a:off x="9643380" y="2046514"/>
              <a:ext cx="212272" cy="390525"/>
            </a:xfrm>
            <a:prstGeom prst="rect">
              <a:avLst/>
            </a:prstGeom>
          </p:spPr>
        </p:pic>
        <p:pic>
          <p:nvPicPr>
            <p:cNvPr id="13" name="Picture 12" descr="A red circle on a pole&#10;&#10;AI-generated content may be incorrect.">
              <a:extLst>
                <a:ext uri="{FF2B5EF4-FFF2-40B4-BE49-F238E27FC236}">
                  <a16:creationId xmlns:a16="http://schemas.microsoft.com/office/drawing/2014/main" id="{E8025A0A-2E80-DA9C-35AA-562AF236484C}"/>
                </a:ext>
              </a:extLst>
            </p:cNvPr>
            <p:cNvPicPr>
              <a:picLocks noChangeAspect="1"/>
            </p:cNvPicPr>
            <p:nvPr/>
          </p:nvPicPr>
          <p:blipFill>
            <a:blip r:embed="rId3"/>
            <a:stretch>
              <a:fillRect/>
            </a:stretch>
          </p:blipFill>
          <p:spPr>
            <a:xfrm>
              <a:off x="8262254" y="2876549"/>
              <a:ext cx="212272" cy="390525"/>
            </a:xfrm>
            <a:prstGeom prst="rect">
              <a:avLst/>
            </a:prstGeom>
          </p:spPr>
        </p:pic>
        <p:pic>
          <p:nvPicPr>
            <p:cNvPr id="14" name="Picture 13" descr="A red circle on a pole&#10;&#10;AI-generated content may be incorrect.">
              <a:extLst>
                <a:ext uri="{FF2B5EF4-FFF2-40B4-BE49-F238E27FC236}">
                  <a16:creationId xmlns:a16="http://schemas.microsoft.com/office/drawing/2014/main" id="{3915ACE4-0A8A-6A9A-1BDB-627DF923DC98}"/>
                </a:ext>
              </a:extLst>
            </p:cNvPr>
            <p:cNvPicPr>
              <a:picLocks noChangeAspect="1"/>
            </p:cNvPicPr>
            <p:nvPr/>
          </p:nvPicPr>
          <p:blipFill>
            <a:blip r:embed="rId3"/>
            <a:stretch>
              <a:fillRect/>
            </a:stretch>
          </p:blipFill>
          <p:spPr>
            <a:xfrm>
              <a:off x="10691129" y="3638548"/>
              <a:ext cx="212272" cy="390525"/>
            </a:xfrm>
            <a:prstGeom prst="rect">
              <a:avLst/>
            </a:prstGeom>
          </p:spPr>
        </p:pic>
        <p:pic>
          <p:nvPicPr>
            <p:cNvPr id="15" name="Picture 14" descr="A red circle on a pole&#10;&#10;AI-generated content may be incorrect.">
              <a:extLst>
                <a:ext uri="{FF2B5EF4-FFF2-40B4-BE49-F238E27FC236}">
                  <a16:creationId xmlns:a16="http://schemas.microsoft.com/office/drawing/2014/main" id="{18C7E3C4-B7C3-47F2-86F0-D93F2DE4DCE5}"/>
                </a:ext>
              </a:extLst>
            </p:cNvPr>
            <p:cNvPicPr>
              <a:picLocks noChangeAspect="1"/>
            </p:cNvPicPr>
            <p:nvPr/>
          </p:nvPicPr>
          <p:blipFill>
            <a:blip r:embed="rId3"/>
            <a:stretch>
              <a:fillRect/>
            </a:stretch>
          </p:blipFill>
          <p:spPr>
            <a:xfrm>
              <a:off x="6608986" y="3427637"/>
              <a:ext cx="212272" cy="390525"/>
            </a:xfrm>
            <a:prstGeom prst="rect">
              <a:avLst/>
            </a:prstGeom>
          </p:spPr>
        </p:pic>
        <p:pic>
          <p:nvPicPr>
            <p:cNvPr id="16" name="Picture 15" descr="A red circle on a pole&#10;&#10;AI-generated content may be incorrect.">
              <a:extLst>
                <a:ext uri="{FF2B5EF4-FFF2-40B4-BE49-F238E27FC236}">
                  <a16:creationId xmlns:a16="http://schemas.microsoft.com/office/drawing/2014/main" id="{56AE2C66-0618-B626-52A6-A050050904E5}"/>
                </a:ext>
              </a:extLst>
            </p:cNvPr>
            <p:cNvPicPr>
              <a:picLocks noChangeAspect="1"/>
            </p:cNvPicPr>
            <p:nvPr/>
          </p:nvPicPr>
          <p:blipFill>
            <a:blip r:embed="rId3"/>
            <a:stretch>
              <a:fillRect/>
            </a:stretch>
          </p:blipFill>
          <p:spPr>
            <a:xfrm>
              <a:off x="5881004" y="1856011"/>
              <a:ext cx="212272" cy="390525"/>
            </a:xfrm>
            <a:prstGeom prst="rect">
              <a:avLst/>
            </a:prstGeom>
          </p:spPr>
        </p:pic>
        <p:pic>
          <p:nvPicPr>
            <p:cNvPr id="17" name="Picture 16" descr="A red circle on a pole&#10;&#10;AI-generated content may be incorrect.">
              <a:extLst>
                <a:ext uri="{FF2B5EF4-FFF2-40B4-BE49-F238E27FC236}">
                  <a16:creationId xmlns:a16="http://schemas.microsoft.com/office/drawing/2014/main" id="{F313B04E-1E52-2BD4-BD96-ED11DF75D223}"/>
                </a:ext>
              </a:extLst>
            </p:cNvPr>
            <p:cNvPicPr>
              <a:picLocks noChangeAspect="1"/>
            </p:cNvPicPr>
            <p:nvPr/>
          </p:nvPicPr>
          <p:blipFill>
            <a:blip r:embed="rId3"/>
            <a:stretch>
              <a:fillRect/>
            </a:stretch>
          </p:blipFill>
          <p:spPr>
            <a:xfrm>
              <a:off x="8479968" y="1713136"/>
              <a:ext cx="212272" cy="390525"/>
            </a:xfrm>
            <a:prstGeom prst="rect">
              <a:avLst/>
            </a:prstGeom>
          </p:spPr>
        </p:pic>
      </p:grpSp>
    </p:spTree>
    <p:extLst>
      <p:ext uri="{BB962C8B-B14F-4D97-AF65-F5344CB8AC3E}">
        <p14:creationId xmlns:p14="http://schemas.microsoft.com/office/powerpoint/2010/main" val="192664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8" end="8"/>
                                            </p:txEl>
                                          </p:spTgt>
                                        </p:tgtEl>
                                        <p:attrNameLst>
                                          <p:attrName>style.visibility</p:attrName>
                                        </p:attrNameLst>
                                      </p:cBhvr>
                                      <p:to>
                                        <p:strVal val="visible"/>
                                      </p:to>
                                    </p:set>
                                    <p:animEffect transition="in" filter="fade">
                                      <p:cBhvr>
                                        <p:cTn id="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4D755-6E95-F33C-7551-24D1B2FCB10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0697489-CE35-F995-FDC6-950C92B98564}"/>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27883976-5119-3825-2214-EFCF544D1B10}"/>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3FEBF18A-5C4A-D764-4E72-236241BF127F}"/>
              </a:ext>
            </a:extLst>
          </p:cNvPr>
          <p:cNvSpPr>
            <a:spLocks noGrp="1"/>
          </p:cNvSpPr>
          <p:nvPr>
            <p:ph type="sldNum" sz="quarter" idx="12"/>
          </p:nvPr>
        </p:nvSpPr>
        <p:spPr/>
        <p:txBody>
          <a:bodyPr/>
          <a:lstStyle/>
          <a:p>
            <a:fld id="{F042E6F0-3F45-4ED7-B954-535EA813BDA0}" type="slidenum">
              <a:rPr lang="en-US" dirty="0" smtClean="0">
                <a:solidFill>
                  <a:schemeClr val="bg1"/>
                </a:solidFill>
              </a:rPr>
              <a:pPr/>
              <a:t>16</a:t>
            </a:fld>
            <a:endParaRPr lang="en-US">
              <a:solidFill>
                <a:schemeClr val="bg1"/>
              </a:solidFill>
            </a:endParaRPr>
          </a:p>
        </p:txBody>
      </p:sp>
      <p:pic>
        <p:nvPicPr>
          <p:cNvPr id="4" name="Picture 3" descr="A group of people sitting on a stone bench&#10;&#10;AI-generated content may be incorrect.">
            <a:extLst>
              <a:ext uri="{FF2B5EF4-FFF2-40B4-BE49-F238E27FC236}">
                <a16:creationId xmlns:a16="http://schemas.microsoft.com/office/drawing/2014/main" id="{B49FD0DF-1EE7-C2F6-2380-C09A635DD406}"/>
              </a:ext>
            </a:extLst>
          </p:cNvPr>
          <p:cNvPicPr>
            <a:picLocks noChangeAspect="1"/>
          </p:cNvPicPr>
          <p:nvPr/>
        </p:nvPicPr>
        <p:blipFill>
          <a:blip r:embed="rId2"/>
          <a:stretch>
            <a:fillRect/>
          </a:stretch>
        </p:blipFill>
        <p:spPr>
          <a:xfrm>
            <a:off x="0" y="-1"/>
            <a:ext cx="5312475" cy="3986509"/>
          </a:xfrm>
          <a:prstGeom prst="rect">
            <a:avLst/>
          </a:prstGeom>
        </p:spPr>
      </p:pic>
      <p:pic>
        <p:nvPicPr>
          <p:cNvPr id="9" name="Picture 8" descr="A person standing in front of a whiteboard&#10;&#10;AI-generated content may be incorrect.">
            <a:extLst>
              <a:ext uri="{FF2B5EF4-FFF2-40B4-BE49-F238E27FC236}">
                <a16:creationId xmlns:a16="http://schemas.microsoft.com/office/drawing/2014/main" id="{63CAA0F5-C13A-D18C-6580-F2FE61729B58}"/>
              </a:ext>
            </a:extLst>
          </p:cNvPr>
          <p:cNvPicPr>
            <a:picLocks noChangeAspect="1"/>
          </p:cNvPicPr>
          <p:nvPr/>
        </p:nvPicPr>
        <p:blipFill>
          <a:blip r:embed="rId3"/>
          <a:stretch>
            <a:fillRect/>
          </a:stretch>
        </p:blipFill>
        <p:spPr>
          <a:xfrm>
            <a:off x="7338329" y="344482"/>
            <a:ext cx="4855003" cy="3643746"/>
          </a:xfrm>
          <a:prstGeom prst="rect">
            <a:avLst/>
          </a:prstGeom>
        </p:spPr>
      </p:pic>
      <p:pic>
        <p:nvPicPr>
          <p:cNvPr id="11" name="Picture 10" descr="A group of people sitting around a table&#10;&#10;AI-generated content may be incorrect.">
            <a:extLst>
              <a:ext uri="{FF2B5EF4-FFF2-40B4-BE49-F238E27FC236}">
                <a16:creationId xmlns:a16="http://schemas.microsoft.com/office/drawing/2014/main" id="{B98D653D-83C7-C9C1-A879-0AE88F17E39F}"/>
              </a:ext>
            </a:extLst>
          </p:cNvPr>
          <p:cNvPicPr>
            <a:picLocks noChangeAspect="1"/>
          </p:cNvPicPr>
          <p:nvPr/>
        </p:nvPicPr>
        <p:blipFill>
          <a:blip r:embed="rId4"/>
          <a:srcRect t="23404" r="-92" b="9197"/>
          <a:stretch>
            <a:fillRect/>
          </a:stretch>
        </p:blipFill>
        <p:spPr>
          <a:xfrm>
            <a:off x="5012773" y="2789295"/>
            <a:ext cx="4376799" cy="3930773"/>
          </a:xfrm>
          <a:prstGeom prst="rect">
            <a:avLst/>
          </a:prstGeom>
        </p:spPr>
      </p:pic>
      <p:sp>
        <p:nvSpPr>
          <p:cNvPr id="13" name="TextBox 12">
            <a:extLst>
              <a:ext uri="{FF2B5EF4-FFF2-40B4-BE49-F238E27FC236}">
                <a16:creationId xmlns:a16="http://schemas.microsoft.com/office/drawing/2014/main" id="{7CB495FE-4D7D-7F56-47C0-F3032D035561}"/>
              </a:ext>
            </a:extLst>
          </p:cNvPr>
          <p:cNvSpPr txBox="1"/>
          <p:nvPr/>
        </p:nvSpPr>
        <p:spPr>
          <a:xfrm>
            <a:off x="178780" y="4219342"/>
            <a:ext cx="4705416"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ü"/>
            </a:pPr>
            <a:r>
              <a:rPr lang="en-US"/>
              <a:t>2.5 days of AOP10 Leadership Group meetings in Seoul, South Korea</a:t>
            </a:r>
          </a:p>
          <a:p>
            <a:pPr marL="285750" indent="-285750">
              <a:buFont typeface="Wingdings"/>
              <a:buChar char="ü"/>
            </a:pPr>
            <a:r>
              <a:rPr lang="en-US"/>
              <a:t>Review of all review material collected across the nine conceptual model themes</a:t>
            </a:r>
          </a:p>
          <a:p>
            <a:pPr marL="285750" indent="-285750">
              <a:buFont typeface="Wingdings"/>
              <a:buChar char="ü"/>
            </a:pPr>
            <a:r>
              <a:rPr lang="en-US"/>
              <a:t>Development of the first draft of the </a:t>
            </a:r>
            <a:r>
              <a:rPr lang="en-US" b="1"/>
              <a:t>2025 Position Statement on Active Outdoor Play</a:t>
            </a:r>
          </a:p>
        </p:txBody>
      </p:sp>
    </p:spTree>
    <p:extLst>
      <p:ext uri="{BB962C8B-B14F-4D97-AF65-F5344CB8AC3E}">
        <p14:creationId xmlns:p14="http://schemas.microsoft.com/office/powerpoint/2010/main" val="82271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EF9EE-DC38-4C72-5102-79CDF2621F0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DB2F0D8-2067-CBA2-C901-1001F0FEF547}"/>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5D72121A-A833-81D9-02F2-066ABC7351AB}"/>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82F47307-22C6-3E0C-BBA2-BD983B9988E4}"/>
              </a:ext>
            </a:extLst>
          </p:cNvPr>
          <p:cNvSpPr>
            <a:spLocks noGrp="1"/>
          </p:cNvSpPr>
          <p:nvPr>
            <p:ph type="sldNum" sz="quarter" idx="12"/>
          </p:nvPr>
        </p:nvSpPr>
        <p:spPr/>
        <p:txBody>
          <a:bodyPr/>
          <a:lstStyle/>
          <a:p>
            <a:fld id="{F042E6F0-3F45-4ED7-B954-535EA813BDA0}" type="slidenum">
              <a:rPr lang="en-US" dirty="0" smtClean="0">
                <a:solidFill>
                  <a:schemeClr val="bg1"/>
                </a:solidFill>
              </a:rPr>
              <a:pPr/>
              <a:t>17</a:t>
            </a:fld>
            <a:endParaRPr lang="en-US">
              <a:solidFill>
                <a:schemeClr val="bg1"/>
              </a:solidFill>
            </a:endParaRPr>
          </a:p>
        </p:txBody>
      </p:sp>
      <p:sp>
        <p:nvSpPr>
          <p:cNvPr id="43" name="TextBox 42">
            <a:extLst>
              <a:ext uri="{FF2B5EF4-FFF2-40B4-BE49-F238E27FC236}">
                <a16:creationId xmlns:a16="http://schemas.microsoft.com/office/drawing/2014/main" id="{8DCFEBA2-B681-947C-5215-540CFE6173B7}"/>
              </a:ext>
            </a:extLst>
          </p:cNvPr>
          <p:cNvSpPr txBox="1"/>
          <p:nvPr/>
        </p:nvSpPr>
        <p:spPr>
          <a:xfrm>
            <a:off x="160706" y="126753"/>
            <a:ext cx="11821800" cy="1446550"/>
          </a:xfrm>
          <a:prstGeom prst="rect">
            <a:avLst/>
          </a:prstGeom>
          <a:noFill/>
        </p:spPr>
        <p:txBody>
          <a:bodyPr wrap="square" lIns="91440" tIns="45720" rIns="91440" bIns="45720" rtlCol="0" anchor="t">
            <a:spAutoFit/>
          </a:bodyPr>
          <a:lstStyle/>
          <a:p>
            <a:pPr algn="ctr"/>
            <a:r>
              <a:rPr lang="en-CA" sz="4400" b="1">
                <a:solidFill>
                  <a:srgbClr val="394639"/>
                </a:solidFill>
                <a:latin typeface="Aptos Display"/>
                <a:ea typeface="Source Sans Pro"/>
                <a:cs typeface="Arial"/>
              </a:rPr>
              <a:t>Evidence Synthesis Process Informing </a:t>
            </a:r>
            <a:endParaRPr lang="en-US" sz="4400">
              <a:solidFill>
                <a:srgbClr val="000000"/>
              </a:solidFill>
              <a:latin typeface="Aptos Display"/>
              <a:ea typeface="Source Sans Pro"/>
              <a:cs typeface="Arial"/>
            </a:endParaRPr>
          </a:p>
          <a:p>
            <a:pPr algn="ctr"/>
            <a:r>
              <a:rPr lang="en-CA" sz="4400" b="1">
                <a:solidFill>
                  <a:srgbClr val="394639"/>
                </a:solidFill>
                <a:latin typeface="Aptos Display"/>
                <a:ea typeface="Source Sans Pro"/>
                <a:cs typeface="Arial"/>
              </a:rPr>
              <a:t>the AOP10 Position Statement</a:t>
            </a:r>
            <a:endParaRPr lang="en-US" sz="4400">
              <a:latin typeface="Aptos Display"/>
            </a:endParaRPr>
          </a:p>
        </p:txBody>
      </p:sp>
      <p:pic>
        <p:nvPicPr>
          <p:cNvPr id="45" name="Picture 44">
            <a:extLst>
              <a:ext uri="{FF2B5EF4-FFF2-40B4-BE49-F238E27FC236}">
                <a16:creationId xmlns:a16="http://schemas.microsoft.com/office/drawing/2014/main" id="{F125D3D6-B61F-F754-3412-27CD92ABDC3F}"/>
              </a:ext>
            </a:extLst>
          </p:cNvPr>
          <p:cNvPicPr>
            <a:picLocks noChangeAspect="1"/>
          </p:cNvPicPr>
          <p:nvPr/>
        </p:nvPicPr>
        <p:blipFill>
          <a:blip r:embed="rId2"/>
          <a:stretch>
            <a:fillRect/>
          </a:stretch>
        </p:blipFill>
        <p:spPr>
          <a:xfrm>
            <a:off x="355146" y="2632161"/>
            <a:ext cx="827315" cy="870858"/>
          </a:xfrm>
          <a:prstGeom prst="rect">
            <a:avLst/>
          </a:prstGeom>
        </p:spPr>
      </p:pic>
      <p:pic>
        <p:nvPicPr>
          <p:cNvPr id="47" name="Picture 46" descr="A computer screen with check boxes&#10;&#10;AI-generated content may be incorrect.">
            <a:extLst>
              <a:ext uri="{FF2B5EF4-FFF2-40B4-BE49-F238E27FC236}">
                <a16:creationId xmlns:a16="http://schemas.microsoft.com/office/drawing/2014/main" id="{586EE011-F72D-0E9A-7AC9-1A5814632207}"/>
              </a:ext>
            </a:extLst>
          </p:cNvPr>
          <p:cNvPicPr>
            <a:picLocks noChangeAspect="1"/>
          </p:cNvPicPr>
          <p:nvPr/>
        </p:nvPicPr>
        <p:blipFill>
          <a:blip r:embed="rId3"/>
          <a:stretch>
            <a:fillRect/>
          </a:stretch>
        </p:blipFill>
        <p:spPr>
          <a:xfrm>
            <a:off x="3096985" y="2435679"/>
            <a:ext cx="2017939" cy="1653267"/>
          </a:xfrm>
          <a:prstGeom prst="rect">
            <a:avLst/>
          </a:prstGeom>
        </p:spPr>
      </p:pic>
      <p:sp>
        <p:nvSpPr>
          <p:cNvPr id="49" name="TextBox 48">
            <a:extLst>
              <a:ext uri="{FF2B5EF4-FFF2-40B4-BE49-F238E27FC236}">
                <a16:creationId xmlns:a16="http://schemas.microsoft.com/office/drawing/2014/main" id="{DA283BDF-EDE8-FE0D-5E24-9BF108DD0972}"/>
              </a:ext>
            </a:extLst>
          </p:cNvPr>
          <p:cNvSpPr txBox="1"/>
          <p:nvPr/>
        </p:nvSpPr>
        <p:spPr>
          <a:xfrm>
            <a:off x="-82284" y="3560827"/>
            <a:ext cx="1797810"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ptos"/>
                <a:cs typeface="Arial"/>
              </a:rPr>
              <a:t>Draft Position Statement Developed</a:t>
            </a:r>
          </a:p>
        </p:txBody>
      </p:sp>
      <p:sp>
        <p:nvSpPr>
          <p:cNvPr id="51" name="Arrow: Right 50">
            <a:extLst>
              <a:ext uri="{FF2B5EF4-FFF2-40B4-BE49-F238E27FC236}">
                <a16:creationId xmlns:a16="http://schemas.microsoft.com/office/drawing/2014/main" id="{6278D332-EAD3-6D9F-A59B-28345B115449}"/>
              </a:ext>
            </a:extLst>
          </p:cNvPr>
          <p:cNvSpPr/>
          <p:nvPr/>
        </p:nvSpPr>
        <p:spPr>
          <a:xfrm>
            <a:off x="1839531" y="2742154"/>
            <a:ext cx="733245" cy="819509"/>
          </a:xfrm>
          <a:prstGeom prst="rightArrow">
            <a:avLst/>
          </a:prstGeom>
          <a:solidFill>
            <a:srgbClr val="39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3979D26-E3B2-E0D3-A54C-0E0F49D5583A}"/>
              </a:ext>
            </a:extLst>
          </p:cNvPr>
          <p:cNvSpPr txBox="1"/>
          <p:nvPr/>
        </p:nvSpPr>
        <p:spPr>
          <a:xfrm>
            <a:off x="3059159" y="4363273"/>
            <a:ext cx="2204102"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ptos"/>
                <a:cs typeface="Arial"/>
              </a:rPr>
              <a:t> Consensus Survey 1</a:t>
            </a:r>
          </a:p>
          <a:p>
            <a:pPr algn="ctr"/>
            <a:r>
              <a:rPr lang="en-US" sz="1600">
                <a:latin typeface="Aptos"/>
                <a:cs typeface="Arial"/>
              </a:rPr>
              <a:t> Steering Committee</a:t>
            </a:r>
          </a:p>
        </p:txBody>
      </p:sp>
      <p:sp>
        <p:nvSpPr>
          <p:cNvPr id="55" name="TextBox 54">
            <a:extLst>
              <a:ext uri="{FF2B5EF4-FFF2-40B4-BE49-F238E27FC236}">
                <a16:creationId xmlns:a16="http://schemas.microsoft.com/office/drawing/2014/main" id="{F2D81B01-F86F-93FB-DABF-98DE53C65910}"/>
              </a:ext>
            </a:extLst>
          </p:cNvPr>
          <p:cNvSpPr txBox="1"/>
          <p:nvPr/>
        </p:nvSpPr>
        <p:spPr>
          <a:xfrm>
            <a:off x="6524329" y="4364850"/>
            <a:ext cx="2083560"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ptos"/>
                <a:cs typeface="Arial"/>
              </a:rPr>
              <a:t>Consensus Survey 2</a:t>
            </a:r>
          </a:p>
          <a:p>
            <a:pPr algn="ctr"/>
            <a:r>
              <a:rPr lang="en-US" sz="1600">
                <a:latin typeface="Aptos"/>
                <a:cs typeface="Arial"/>
              </a:rPr>
              <a:t>Steering Committee</a:t>
            </a:r>
          </a:p>
        </p:txBody>
      </p:sp>
      <p:sp>
        <p:nvSpPr>
          <p:cNvPr id="57" name="Arrow: Right 56">
            <a:extLst>
              <a:ext uri="{FF2B5EF4-FFF2-40B4-BE49-F238E27FC236}">
                <a16:creationId xmlns:a16="http://schemas.microsoft.com/office/drawing/2014/main" id="{5E5CB0AB-7EAC-16A3-DF1C-D0BF95BF955B}"/>
              </a:ext>
            </a:extLst>
          </p:cNvPr>
          <p:cNvSpPr/>
          <p:nvPr/>
        </p:nvSpPr>
        <p:spPr>
          <a:xfrm>
            <a:off x="5493049" y="2742153"/>
            <a:ext cx="733245" cy="819509"/>
          </a:xfrm>
          <a:prstGeom prst="rightArrow">
            <a:avLst/>
          </a:prstGeom>
          <a:solidFill>
            <a:srgbClr val="39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04918AB5-EE82-FC60-D640-A2BB8134FC56}"/>
              </a:ext>
            </a:extLst>
          </p:cNvPr>
          <p:cNvSpPr/>
          <p:nvPr/>
        </p:nvSpPr>
        <p:spPr>
          <a:xfrm>
            <a:off x="8738352" y="2742153"/>
            <a:ext cx="733245" cy="819509"/>
          </a:xfrm>
          <a:prstGeom prst="rightArrow">
            <a:avLst/>
          </a:prstGeom>
          <a:solidFill>
            <a:srgbClr val="3946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descr="A computer screen with check boxes&#10;&#10;AI-generated content may be incorrect.">
            <a:extLst>
              <a:ext uri="{FF2B5EF4-FFF2-40B4-BE49-F238E27FC236}">
                <a16:creationId xmlns:a16="http://schemas.microsoft.com/office/drawing/2014/main" id="{EA7BB113-B124-91B4-35A7-55ADED4312FD}"/>
              </a:ext>
            </a:extLst>
          </p:cNvPr>
          <p:cNvPicPr>
            <a:picLocks noChangeAspect="1"/>
          </p:cNvPicPr>
          <p:nvPr/>
        </p:nvPicPr>
        <p:blipFill>
          <a:blip r:embed="rId3"/>
          <a:stretch>
            <a:fillRect/>
          </a:stretch>
        </p:blipFill>
        <p:spPr>
          <a:xfrm>
            <a:off x="6532442" y="2435678"/>
            <a:ext cx="2017939" cy="1653267"/>
          </a:xfrm>
          <a:prstGeom prst="rect">
            <a:avLst/>
          </a:prstGeom>
        </p:spPr>
      </p:pic>
      <p:sp>
        <p:nvSpPr>
          <p:cNvPr id="63" name="TextBox 62">
            <a:extLst>
              <a:ext uri="{FF2B5EF4-FFF2-40B4-BE49-F238E27FC236}">
                <a16:creationId xmlns:a16="http://schemas.microsoft.com/office/drawing/2014/main" id="{B4971C35-9024-695C-5EE6-AF659A827C7E}"/>
              </a:ext>
            </a:extLst>
          </p:cNvPr>
          <p:cNvSpPr txBox="1"/>
          <p:nvPr/>
        </p:nvSpPr>
        <p:spPr>
          <a:xfrm>
            <a:off x="9695024" y="4360543"/>
            <a:ext cx="2083560" cy="1077218"/>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latin typeface="Aptos"/>
                <a:cs typeface="Arial"/>
              </a:rPr>
              <a:t>Consensus Survey 3 Global Survey </a:t>
            </a:r>
          </a:p>
          <a:p>
            <a:pPr algn="ctr"/>
            <a:r>
              <a:rPr lang="en-US" sz="1600">
                <a:latin typeface="Aptos"/>
                <a:cs typeface="Arial"/>
              </a:rPr>
              <a:t>(all 6 UN official languages)</a:t>
            </a:r>
          </a:p>
        </p:txBody>
      </p:sp>
      <p:pic>
        <p:nvPicPr>
          <p:cNvPr id="65" name="Picture 64" descr="A computer screen with check boxes&#10;&#10;AI-generated content may be incorrect.">
            <a:extLst>
              <a:ext uri="{FF2B5EF4-FFF2-40B4-BE49-F238E27FC236}">
                <a16:creationId xmlns:a16="http://schemas.microsoft.com/office/drawing/2014/main" id="{331C4B81-9E73-322A-2909-19CB2E67B5AC}"/>
              </a:ext>
            </a:extLst>
          </p:cNvPr>
          <p:cNvPicPr>
            <a:picLocks noChangeAspect="1"/>
          </p:cNvPicPr>
          <p:nvPr/>
        </p:nvPicPr>
        <p:blipFill>
          <a:blip r:embed="rId3"/>
          <a:stretch>
            <a:fillRect/>
          </a:stretch>
        </p:blipFill>
        <p:spPr>
          <a:xfrm>
            <a:off x="9696678" y="2436093"/>
            <a:ext cx="2017939" cy="1653267"/>
          </a:xfrm>
          <a:prstGeom prst="rect">
            <a:avLst/>
          </a:prstGeom>
        </p:spPr>
      </p:pic>
      <p:sp>
        <p:nvSpPr>
          <p:cNvPr id="67" name="TextBox 66">
            <a:extLst>
              <a:ext uri="{FF2B5EF4-FFF2-40B4-BE49-F238E27FC236}">
                <a16:creationId xmlns:a16="http://schemas.microsoft.com/office/drawing/2014/main" id="{6CCB3DCE-4733-2AE0-6DCD-1B3EC05638D9}"/>
              </a:ext>
            </a:extLst>
          </p:cNvPr>
          <p:cNvSpPr txBox="1"/>
          <p:nvPr/>
        </p:nvSpPr>
        <p:spPr>
          <a:xfrm>
            <a:off x="3072539" y="5134052"/>
            <a:ext cx="21894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a:t>94% (130/139) response rate</a:t>
            </a:r>
          </a:p>
          <a:p>
            <a:pPr marL="285750" indent="-285750">
              <a:buFont typeface="Wingdings"/>
              <a:buChar char="Ø"/>
            </a:pPr>
            <a:r>
              <a:rPr lang="en-US" sz="1600"/>
              <a:t>95% agreement</a:t>
            </a:r>
          </a:p>
          <a:p>
            <a:pPr marL="285750" indent="-285750">
              <a:buFont typeface="Wingdings"/>
              <a:buChar char="Ø"/>
            </a:pPr>
            <a:r>
              <a:rPr lang="en-US" sz="1600"/>
              <a:t>86 comments</a:t>
            </a:r>
          </a:p>
        </p:txBody>
      </p:sp>
      <p:sp>
        <p:nvSpPr>
          <p:cNvPr id="69" name="TextBox 68">
            <a:extLst>
              <a:ext uri="{FF2B5EF4-FFF2-40B4-BE49-F238E27FC236}">
                <a16:creationId xmlns:a16="http://schemas.microsoft.com/office/drawing/2014/main" id="{F75FDA3A-300C-AEBE-8195-85E5B8CFCE03}"/>
              </a:ext>
            </a:extLst>
          </p:cNvPr>
          <p:cNvSpPr txBox="1"/>
          <p:nvPr/>
        </p:nvSpPr>
        <p:spPr>
          <a:xfrm>
            <a:off x="6546603" y="5134052"/>
            <a:ext cx="218943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en-US" sz="1600"/>
              <a:t>80% (111/139) response rate</a:t>
            </a:r>
            <a:endParaRPr lang="en-US"/>
          </a:p>
          <a:p>
            <a:pPr marL="285750" indent="-285750">
              <a:buFont typeface="Wingdings"/>
              <a:buChar char="Ø"/>
            </a:pPr>
            <a:r>
              <a:rPr lang="en-US" sz="1600"/>
              <a:t>99% agreement</a:t>
            </a:r>
          </a:p>
          <a:p>
            <a:pPr marL="285750" indent="-285750">
              <a:buFont typeface="Wingdings"/>
              <a:buChar char="Ø"/>
            </a:pPr>
            <a:r>
              <a:rPr lang="en-US" sz="1600"/>
              <a:t>75 comments</a:t>
            </a:r>
          </a:p>
        </p:txBody>
      </p:sp>
      <p:sp>
        <p:nvSpPr>
          <p:cNvPr id="71" name="TextBox 70">
            <a:extLst>
              <a:ext uri="{FF2B5EF4-FFF2-40B4-BE49-F238E27FC236}">
                <a16:creationId xmlns:a16="http://schemas.microsoft.com/office/drawing/2014/main" id="{9489A4C4-758F-F0D6-6128-B51BEF38E171}"/>
              </a:ext>
            </a:extLst>
          </p:cNvPr>
          <p:cNvSpPr txBox="1"/>
          <p:nvPr/>
        </p:nvSpPr>
        <p:spPr>
          <a:xfrm>
            <a:off x="9692925" y="5379857"/>
            <a:ext cx="218943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600"/>
          </a:p>
          <a:p>
            <a:pPr marL="285750" indent="-285750">
              <a:buFont typeface="Wingdings"/>
              <a:buChar char="Ø"/>
            </a:pPr>
            <a:r>
              <a:rPr lang="en-US" sz="1600"/>
              <a:t>97% agreement</a:t>
            </a:r>
          </a:p>
          <a:p>
            <a:pPr marL="285750" indent="-285750">
              <a:buFont typeface="Wingdings"/>
              <a:buChar char="Ø"/>
            </a:pPr>
            <a:r>
              <a:rPr lang="en-US" sz="1600"/>
              <a:t>269 comments</a:t>
            </a:r>
          </a:p>
        </p:txBody>
      </p:sp>
      <p:sp>
        <p:nvSpPr>
          <p:cNvPr id="73" name="TextBox 72">
            <a:extLst>
              <a:ext uri="{FF2B5EF4-FFF2-40B4-BE49-F238E27FC236}">
                <a16:creationId xmlns:a16="http://schemas.microsoft.com/office/drawing/2014/main" id="{A3EE6C6F-E85D-1F9B-EF8E-793588234897}"/>
              </a:ext>
            </a:extLst>
          </p:cNvPr>
          <p:cNvSpPr txBox="1"/>
          <p:nvPr/>
        </p:nvSpPr>
        <p:spPr>
          <a:xfrm>
            <a:off x="3130726" y="1844770"/>
            <a:ext cx="1948535" cy="373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January 2025</a:t>
            </a:r>
            <a:endParaRPr lang="en-US"/>
          </a:p>
        </p:txBody>
      </p:sp>
      <p:sp>
        <p:nvSpPr>
          <p:cNvPr id="75" name="TextBox 74">
            <a:extLst>
              <a:ext uri="{FF2B5EF4-FFF2-40B4-BE49-F238E27FC236}">
                <a16:creationId xmlns:a16="http://schemas.microsoft.com/office/drawing/2014/main" id="{FCD78113-AA3D-8B2B-A11E-3C3960CE674E}"/>
              </a:ext>
            </a:extLst>
          </p:cNvPr>
          <p:cNvSpPr txBox="1"/>
          <p:nvPr/>
        </p:nvSpPr>
        <p:spPr>
          <a:xfrm>
            <a:off x="6565558" y="1844770"/>
            <a:ext cx="1948535" cy="373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February 2025</a:t>
            </a:r>
            <a:endParaRPr lang="en-US"/>
          </a:p>
        </p:txBody>
      </p:sp>
      <p:sp>
        <p:nvSpPr>
          <p:cNvPr id="77" name="TextBox 76">
            <a:extLst>
              <a:ext uri="{FF2B5EF4-FFF2-40B4-BE49-F238E27FC236}">
                <a16:creationId xmlns:a16="http://schemas.microsoft.com/office/drawing/2014/main" id="{60BDB921-A673-019D-ACF5-E476FB9F7659}"/>
              </a:ext>
            </a:extLst>
          </p:cNvPr>
          <p:cNvSpPr txBox="1"/>
          <p:nvPr/>
        </p:nvSpPr>
        <p:spPr>
          <a:xfrm>
            <a:off x="9767499" y="1844769"/>
            <a:ext cx="1948535" cy="3733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t>March-April 2025</a:t>
            </a:r>
            <a:endParaRPr lang="en-US"/>
          </a:p>
        </p:txBody>
      </p:sp>
    </p:spTree>
    <p:extLst>
      <p:ext uri="{BB962C8B-B14F-4D97-AF65-F5344CB8AC3E}">
        <p14:creationId xmlns:p14="http://schemas.microsoft.com/office/powerpoint/2010/main" val="423449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500"/>
                                        <p:tgtEl>
                                          <p:spTgt spid="5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500"/>
                                        <p:tgtEl>
                                          <p:spTgt spid="75"/>
                                        </p:tgtEl>
                                      </p:cBhvr>
                                    </p:animEffect>
                                  </p:childTnLst>
                                </p:cTn>
                              </p:par>
                              <p:par>
                                <p:cTn id="28" presetID="10" presetClass="entr" presetSubtype="0" fill="hold" nodeType="withEffect">
                                  <p:stCondLst>
                                    <p:cond delay="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fade">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7"/>
                                        </p:tgtEl>
                                        <p:attrNameLst>
                                          <p:attrName>style.visibility</p:attrName>
                                        </p:attrNameLst>
                                      </p:cBhvr>
                                      <p:to>
                                        <p:strVal val="visible"/>
                                      </p:to>
                                    </p:set>
                                    <p:animEffect transition="in" filter="fade">
                                      <p:cBhvr>
                                        <p:cTn id="41" dur="500"/>
                                        <p:tgtEl>
                                          <p:spTgt spid="7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fade">
                                      <p:cBhvr>
                                        <p:cTn id="44" dur="500"/>
                                        <p:tgtEl>
                                          <p:spTgt spid="59"/>
                                        </p:tgtEl>
                                      </p:cBhvr>
                                    </p:animEffect>
                                  </p:childTnLst>
                                </p:cTn>
                              </p:par>
                              <p:par>
                                <p:cTn id="45" presetID="10"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p:bldP spid="55" grpId="0"/>
      <p:bldP spid="57" grpId="0" animBg="1"/>
      <p:bldP spid="59" grpId="0" animBg="1"/>
      <p:bldP spid="63" grpId="0"/>
      <p:bldP spid="67" grpId="0"/>
      <p:bldP spid="69" grpId="0"/>
      <p:bldP spid="71" grpId="0"/>
      <p:bldP spid="73" grpId="0"/>
      <p:bldP spid="75" grpId="0"/>
      <p:bldP spid="7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E2A280-10BC-1816-E3CA-A4751C0E1D2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6E9F6C6-8E16-3767-8628-FB2A068B05B8}"/>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FF11CF77-620B-E7EC-D863-7538F088E4F5}"/>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51D2BA00-03BE-F5F8-D97E-EB8EF455FE23}"/>
              </a:ext>
            </a:extLst>
          </p:cNvPr>
          <p:cNvSpPr>
            <a:spLocks noGrp="1"/>
          </p:cNvSpPr>
          <p:nvPr>
            <p:ph type="sldNum" sz="quarter" idx="12"/>
          </p:nvPr>
        </p:nvSpPr>
        <p:spPr/>
        <p:txBody>
          <a:bodyPr/>
          <a:lstStyle/>
          <a:p>
            <a:fld id="{F042E6F0-3F45-4ED7-B954-535EA813BDA0}" type="slidenum">
              <a:rPr lang="en-US" dirty="0" smtClean="0">
                <a:solidFill>
                  <a:schemeClr val="bg1"/>
                </a:solidFill>
              </a:rPr>
              <a:pPr/>
              <a:t>18</a:t>
            </a:fld>
            <a:endParaRPr lang="en-US">
              <a:solidFill>
                <a:schemeClr val="bg1"/>
              </a:solidFill>
            </a:endParaRPr>
          </a:p>
        </p:txBody>
      </p:sp>
      <p:pic>
        <p:nvPicPr>
          <p:cNvPr id="1026" name="Picture 2" descr="A green and black logo&#10;&#10;Description automatically generated">
            <a:extLst>
              <a:ext uri="{FF2B5EF4-FFF2-40B4-BE49-F238E27FC236}">
                <a16:creationId xmlns:a16="http://schemas.microsoft.com/office/drawing/2014/main" id="{ABE2691D-178D-EFBA-9C6E-78F7A3AE1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67" y="386881"/>
            <a:ext cx="60388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purple text on a white background&#10;&#10;AI-generated content may be incorrect.">
            <a:extLst>
              <a:ext uri="{FF2B5EF4-FFF2-40B4-BE49-F238E27FC236}">
                <a16:creationId xmlns:a16="http://schemas.microsoft.com/office/drawing/2014/main" id="{D102975E-1954-E646-7FF2-B14F147DD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601" y="310681"/>
            <a:ext cx="5295900" cy="135255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950875A-A10F-92D7-F08E-8D136676A90D}"/>
              </a:ext>
            </a:extLst>
          </p:cNvPr>
          <p:cNvSpPr>
            <a:spLocks noGrp="1"/>
          </p:cNvSpPr>
          <p:nvPr/>
        </p:nvSpPr>
        <p:spPr>
          <a:xfrm>
            <a:off x="184150" y="2066626"/>
            <a:ext cx="6025397" cy="3771538"/>
          </a:xfrm>
          <a:prstGeom prst="rect">
            <a:avLst/>
          </a:prstGeom>
        </p:spPr>
        <p:txBody>
          <a:bodyPr vert="horz" lIns="91440" tIns="45720" rIns="91440" bIns="45720" rtlCol="0" anchor="t">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a:latin typeface="Aptos"/>
                <a:cs typeface="Arial"/>
              </a:rPr>
              <a:t>The 2015 Position Statement stated:</a:t>
            </a:r>
          </a:p>
          <a:p>
            <a:pPr marL="0" indent="0" algn="ctr">
              <a:buNone/>
            </a:pPr>
            <a:endParaRPr lang="en-CA" sz="2400">
              <a:latin typeface="Aptos"/>
              <a:cs typeface="Arial"/>
            </a:endParaRPr>
          </a:p>
          <a:p>
            <a:pPr marL="0" indent="0" algn="ctr">
              <a:buNone/>
            </a:pPr>
            <a:r>
              <a:rPr lang="en-CA" sz="2400">
                <a:latin typeface="Aptos"/>
                <a:cs typeface="Arial"/>
              </a:rPr>
              <a:t>“Access to active play in nature and outdoors – </a:t>
            </a:r>
            <a:r>
              <a:rPr lang="en-CA" sz="2400" b="1">
                <a:latin typeface="Aptos"/>
                <a:cs typeface="Arial"/>
              </a:rPr>
              <a:t>with its risks</a:t>
            </a:r>
            <a:r>
              <a:rPr lang="en-CA" sz="2400">
                <a:latin typeface="Aptos"/>
                <a:cs typeface="Arial"/>
              </a:rPr>
              <a:t> – is essential for </a:t>
            </a:r>
            <a:r>
              <a:rPr lang="en-CA" sz="2400" b="1">
                <a:latin typeface="Aptos"/>
                <a:cs typeface="Arial"/>
              </a:rPr>
              <a:t>healthy child development</a:t>
            </a:r>
            <a:r>
              <a:rPr lang="en-CA" sz="2400">
                <a:latin typeface="Aptos"/>
                <a:cs typeface="Arial"/>
              </a:rPr>
              <a:t>. We recommend increasing children’s opportunities for self-directed play outdoors in all settings – at home, at school, in child care, the community and nature.” </a:t>
            </a:r>
            <a:endParaRPr lang="en-CA" sz="2400">
              <a:latin typeface="Aptos Display" panose="02110004020202020204"/>
              <a:cs typeface="Arial"/>
            </a:endParaRPr>
          </a:p>
          <a:p>
            <a:pPr marL="0" indent="0">
              <a:buNone/>
            </a:pPr>
            <a:endParaRPr lang="en-CA" sz="2400">
              <a:latin typeface="Aptos" panose="020B00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A80BF8E-84C4-0C37-56D9-886F89F552A8}"/>
              </a:ext>
            </a:extLst>
          </p:cNvPr>
          <p:cNvSpPr>
            <a:spLocks noGrp="1" noChangeArrowheads="1"/>
          </p:cNvSpPr>
          <p:nvPr/>
        </p:nvSpPr>
        <p:spPr bwMode="auto">
          <a:xfrm>
            <a:off x="6442601" y="2066626"/>
            <a:ext cx="5749399" cy="148313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t" anchorCtr="0" compatLnSpc="1">
            <a:prstTxWarp prst="textNoShape">
              <a:avLst/>
            </a:prstTxWarp>
            <a:no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Aft>
                <a:spcPts val="600"/>
              </a:spcAft>
              <a:buNone/>
            </a:pPr>
            <a:r>
              <a:rPr lang="en-US" sz="2400">
                <a:solidFill>
                  <a:srgbClr val="242424"/>
                </a:solidFill>
                <a:latin typeface="Aptos"/>
                <a:cs typeface="Arial"/>
              </a:rPr>
              <a:t>This update extends the original Position Statement by being:</a:t>
            </a:r>
            <a:endParaRPr lang="en-US" sz="2400">
              <a:solidFill>
                <a:srgbClr val="000000"/>
              </a:solidFill>
              <a:latin typeface="Aptos"/>
              <a:cs typeface="Arial"/>
            </a:endParaRPr>
          </a:p>
          <a:p>
            <a:pPr marL="0" indent="0">
              <a:spcAft>
                <a:spcPts val="600"/>
              </a:spcAft>
              <a:buNone/>
            </a:pPr>
            <a:endParaRPr lang="en-US" sz="2400">
              <a:solidFill>
                <a:srgbClr val="242424"/>
              </a:solidFill>
              <a:latin typeface="Aptos"/>
              <a:cs typeface="Arial"/>
            </a:endParaRPr>
          </a:p>
          <a:p>
            <a:pPr marL="342900" indent="-342900">
              <a:spcAft>
                <a:spcPts val="600"/>
              </a:spcAft>
              <a:buFont typeface="Calibri" panose="020B0604020202020204" pitchFamily="34" charset="0"/>
              <a:buChar char="-"/>
            </a:pPr>
            <a:r>
              <a:rPr lang="en-US" sz="2400" b="1">
                <a:solidFill>
                  <a:srgbClr val="242424"/>
                </a:solidFill>
                <a:latin typeface="Aptos"/>
                <a:cs typeface="Arial"/>
              </a:rPr>
              <a:t>Global in scope</a:t>
            </a:r>
            <a:endParaRPr lang="en-US" sz="2400">
              <a:solidFill>
                <a:srgbClr val="000000"/>
              </a:solidFill>
              <a:latin typeface="Aptos"/>
              <a:cs typeface="Arial"/>
            </a:endParaRPr>
          </a:p>
          <a:p>
            <a:pPr marL="342900" indent="-342900">
              <a:spcAft>
                <a:spcPts val="600"/>
              </a:spcAft>
              <a:buFont typeface="Calibri" panose="020B0604020202020204" pitchFamily="34" charset="0"/>
              <a:buChar char="-"/>
            </a:pPr>
            <a:r>
              <a:rPr lang="en-US" sz="2400" b="1">
                <a:solidFill>
                  <a:srgbClr val="242424"/>
                </a:solidFill>
                <a:latin typeface="Aptos"/>
                <a:cs typeface="Arial"/>
              </a:rPr>
              <a:t>Inclusive of all ages</a:t>
            </a:r>
            <a:endParaRPr lang="en-US" sz="2400">
              <a:solidFill>
                <a:srgbClr val="242424"/>
              </a:solidFill>
              <a:latin typeface="Aptos"/>
              <a:cs typeface="Arial"/>
            </a:endParaRPr>
          </a:p>
          <a:p>
            <a:pPr marL="342900" indent="-342900">
              <a:spcAft>
                <a:spcPts val="600"/>
              </a:spcAft>
              <a:buFont typeface="Calibri" panose="020B0604020202020204" pitchFamily="34" charset="0"/>
              <a:buChar char="-"/>
            </a:pPr>
            <a:r>
              <a:rPr lang="en-US" sz="2400" b="1">
                <a:solidFill>
                  <a:srgbClr val="242424"/>
                </a:solidFill>
                <a:latin typeface="Aptos"/>
                <a:cs typeface="Arial"/>
              </a:rPr>
              <a:t>Broadening the scope of content</a:t>
            </a:r>
            <a:r>
              <a:rPr lang="en-US" sz="2400">
                <a:solidFill>
                  <a:srgbClr val="242424"/>
                </a:solidFill>
                <a:latin typeface="Aptos"/>
                <a:cs typeface="Arial"/>
              </a:rPr>
              <a:t> by exploring the benefits of active outdoor play for </a:t>
            </a:r>
            <a:r>
              <a:rPr lang="en-US" sz="2400" b="1">
                <a:solidFill>
                  <a:srgbClr val="242424"/>
                </a:solidFill>
                <a:latin typeface="Aptos"/>
                <a:cs typeface="Arial"/>
              </a:rPr>
              <a:t>people</a:t>
            </a:r>
            <a:r>
              <a:rPr lang="en-US" sz="2400">
                <a:solidFill>
                  <a:srgbClr val="242424"/>
                </a:solidFill>
                <a:latin typeface="Aptos"/>
                <a:cs typeface="Arial"/>
              </a:rPr>
              <a:t> (of all ages, cultures and abilities), </a:t>
            </a:r>
            <a:r>
              <a:rPr lang="en-US" sz="2400" b="1">
                <a:solidFill>
                  <a:srgbClr val="242424"/>
                </a:solidFill>
                <a:latin typeface="Aptos"/>
                <a:cs typeface="Arial"/>
              </a:rPr>
              <a:t>communities, environments, and the planet</a:t>
            </a:r>
            <a:endParaRPr lang="en-US" sz="2400">
              <a:solidFill>
                <a:srgbClr val="242424"/>
              </a:solidFill>
              <a:latin typeface="Aptos"/>
              <a:cs typeface="Arial"/>
            </a:endParaRPr>
          </a:p>
          <a:p>
            <a:pPr marL="0" indent="0">
              <a:spcAft>
                <a:spcPts val="600"/>
              </a:spcAft>
              <a:buNone/>
            </a:pPr>
            <a:endParaRPr lang="en-US" sz="2400" b="1">
              <a:solidFill>
                <a:srgbClr val="242424"/>
              </a:solidFill>
              <a:latin typeface="Aptos"/>
              <a:cs typeface="Arial"/>
            </a:endParaRPr>
          </a:p>
          <a:p>
            <a:pPr marL="342900" indent="-342900">
              <a:spcAft>
                <a:spcPts val="600"/>
              </a:spcAft>
              <a:buFont typeface="Calibri" panose="020B0604020202020204" pitchFamily="34" charset="0"/>
              <a:buChar char="-"/>
            </a:pPr>
            <a:endParaRPr lang="en-US" sz="2400">
              <a:solidFill>
                <a:srgbClr val="242424"/>
              </a:solidFill>
              <a:latin typeface="Aptos" panose="020B0004020202020204" pitchFamily="34" charset="0"/>
              <a:cs typeface="Arial" panose="020B0604020202020204" pitchFamily="34" charset="0"/>
            </a:endParaRPr>
          </a:p>
          <a:p>
            <a:pPr marL="0" indent="0">
              <a:spcAft>
                <a:spcPts val="600"/>
              </a:spcAft>
              <a:buNone/>
            </a:pPr>
            <a:endParaRPr lang="en-US" sz="2400">
              <a:latin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5548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CFB124C-4B0C-4A81-8633-17257B15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82006" y="569844"/>
            <a:ext cx="8427988" cy="5649981"/>
          </a:xfrm>
          <a:prstGeom prst="rect">
            <a:avLst/>
          </a:prstGeom>
          <a:ln>
            <a:noFill/>
          </a:ln>
          <a:effectLst>
            <a:outerShdw blurRad="317500" dist="317500" dir="7140000" sx="95000" sy="95000" algn="t"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hild holding binoculars and text&#10;&#10;AI-generated content may be incorrect.">
            <a:extLst>
              <a:ext uri="{FF2B5EF4-FFF2-40B4-BE49-F238E27FC236}">
                <a16:creationId xmlns:a16="http://schemas.microsoft.com/office/drawing/2014/main" id="{CF254C09-E434-8B2D-FE18-6413D9957FC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r="162"/>
          <a:stretch>
            <a:fillRect/>
          </a:stretch>
        </p:blipFill>
        <p:spPr>
          <a:xfrm>
            <a:off x="1083571" y="155577"/>
            <a:ext cx="10024858" cy="6702423"/>
          </a:xfrm>
          <a:prstGeom prst="rect">
            <a:avLst/>
          </a:prstGeom>
        </p:spPr>
      </p:pic>
      <p:pic>
        <p:nvPicPr>
          <p:cNvPr id="6" name="Picture 5" descr="Group of people having fun at music concert">
            <a:extLst>
              <a:ext uri="{FF2B5EF4-FFF2-40B4-BE49-F238E27FC236}">
                <a16:creationId xmlns:a16="http://schemas.microsoft.com/office/drawing/2014/main" id="{3C3AF9E4-E356-9478-3465-19166B00AB7C}"/>
              </a:ext>
            </a:extLst>
          </p:cNvPr>
          <p:cNvPicPr>
            <a:picLocks noChangeAspect="1"/>
          </p:cNvPicPr>
          <p:nvPr/>
        </p:nvPicPr>
        <p:blipFill>
          <a:blip r:embed="rId4">
            <a:extLst>
              <a:ext uri="{28A0092B-C50C-407E-A947-70E740481C1C}">
                <a14:useLocalDpi xmlns:a14="http://schemas.microsoft.com/office/drawing/2010/main" val="0"/>
              </a:ext>
            </a:extLst>
          </a:blip>
          <a:srcRect t="42102" r="265"/>
          <a:stretch>
            <a:fillRect/>
          </a:stretch>
        </p:blipFill>
        <p:spPr>
          <a:xfrm>
            <a:off x="1341448" y="2890263"/>
            <a:ext cx="9436480" cy="3648649"/>
          </a:xfrm>
          <a:prstGeom prst="rect">
            <a:avLst/>
          </a:prstGeom>
        </p:spPr>
      </p:pic>
    </p:spTree>
    <p:extLst>
      <p:ext uri="{BB962C8B-B14F-4D97-AF65-F5344CB8AC3E}">
        <p14:creationId xmlns:p14="http://schemas.microsoft.com/office/powerpoint/2010/main" val="241258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5" fill="hold" nodeType="clickEffect">
                                  <p:stCondLst>
                                    <p:cond delay="0"/>
                                  </p:stCondLst>
                                  <p:childTnLst>
                                    <p:animEffect transition="out" filter="blinds(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4A259-22BA-DA1E-E971-C583E15F3D8A}"/>
              </a:ext>
            </a:extLst>
          </p:cNvPr>
          <p:cNvSpPr>
            <a:spLocks noGrp="1"/>
          </p:cNvSpPr>
          <p:nvPr>
            <p:ph type="sldNum" sz="quarter" idx="12"/>
          </p:nvPr>
        </p:nvSpPr>
        <p:spPr/>
        <p:txBody>
          <a:bodyPr/>
          <a:lstStyle/>
          <a:p>
            <a:fld id="{330EA680-D336-4FF7-8B7A-9848BB0A1C32}" type="slidenum">
              <a:rPr lang="en-US" smtClean="0"/>
              <a:t>2</a:t>
            </a:fld>
            <a:endParaRPr lang="en-US"/>
          </a:p>
        </p:txBody>
      </p:sp>
      <p:pic>
        <p:nvPicPr>
          <p:cNvPr id="6" name="Picture 5">
            <a:extLst>
              <a:ext uri="{FF2B5EF4-FFF2-40B4-BE49-F238E27FC236}">
                <a16:creationId xmlns:a16="http://schemas.microsoft.com/office/drawing/2014/main" id="{C107712B-D081-AAD4-6519-A4AC2D576776}"/>
              </a:ext>
            </a:extLst>
          </p:cNvPr>
          <p:cNvPicPr>
            <a:picLocks noChangeAspect="1"/>
          </p:cNvPicPr>
          <p:nvPr/>
        </p:nvPicPr>
        <p:blipFill>
          <a:blip r:embed="rId2"/>
          <a:srcRect l="16613" t="24659" r="23387" b="10395"/>
          <a:stretch>
            <a:fillRect/>
          </a:stretch>
        </p:blipFill>
        <p:spPr>
          <a:xfrm>
            <a:off x="1258524" y="448038"/>
            <a:ext cx="9566787" cy="5824939"/>
          </a:xfrm>
          <a:prstGeom prst="rect">
            <a:avLst/>
          </a:prstGeom>
        </p:spPr>
      </p:pic>
    </p:spTree>
    <p:extLst>
      <p:ext uri="{BB962C8B-B14F-4D97-AF65-F5344CB8AC3E}">
        <p14:creationId xmlns:p14="http://schemas.microsoft.com/office/powerpoint/2010/main" val="277560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D644FCA-017A-7F47-5BAA-070B9C2FE313}"/>
              </a:ext>
            </a:extLst>
          </p:cNvPr>
          <p:cNvSpPr>
            <a:spLocks noGrp="1"/>
          </p:cNvSpPr>
          <p:nvPr>
            <p:ph type="sldNum" sz="quarter" idx="12"/>
          </p:nvPr>
        </p:nvSpPr>
        <p:spPr/>
        <p:txBody>
          <a:bodyPr/>
          <a:lstStyle/>
          <a:p>
            <a:fld id="{330EA680-D336-4FF7-8B7A-9848BB0A1C32}" type="slidenum">
              <a:rPr lang="en-US" smtClean="0"/>
              <a:t>20</a:t>
            </a:fld>
            <a:endParaRPr lang="en-US"/>
          </a:p>
        </p:txBody>
      </p:sp>
      <p:pic>
        <p:nvPicPr>
          <p:cNvPr id="6" name="Picture 5">
            <a:extLst>
              <a:ext uri="{FF2B5EF4-FFF2-40B4-BE49-F238E27FC236}">
                <a16:creationId xmlns:a16="http://schemas.microsoft.com/office/drawing/2014/main" id="{87BFA607-B4AB-160F-1A01-2AA0334F2439}"/>
              </a:ext>
            </a:extLst>
          </p:cNvPr>
          <p:cNvPicPr>
            <a:picLocks noChangeAspect="1"/>
          </p:cNvPicPr>
          <p:nvPr/>
        </p:nvPicPr>
        <p:blipFill>
          <a:blip r:embed="rId3"/>
          <a:stretch>
            <a:fillRect/>
          </a:stretch>
        </p:blipFill>
        <p:spPr>
          <a:xfrm>
            <a:off x="0" y="938054"/>
            <a:ext cx="4129483" cy="2584173"/>
          </a:xfrm>
          <a:prstGeom prst="rect">
            <a:avLst/>
          </a:prstGeom>
        </p:spPr>
      </p:pic>
      <p:pic>
        <p:nvPicPr>
          <p:cNvPr id="8" name="Picture 7">
            <a:extLst>
              <a:ext uri="{FF2B5EF4-FFF2-40B4-BE49-F238E27FC236}">
                <a16:creationId xmlns:a16="http://schemas.microsoft.com/office/drawing/2014/main" id="{76196DE6-1B0E-928D-7557-90F53C5320D6}"/>
              </a:ext>
            </a:extLst>
          </p:cNvPr>
          <p:cNvPicPr>
            <a:picLocks noChangeAspect="1"/>
          </p:cNvPicPr>
          <p:nvPr/>
        </p:nvPicPr>
        <p:blipFill>
          <a:blip r:embed="rId4"/>
          <a:stretch>
            <a:fillRect/>
          </a:stretch>
        </p:blipFill>
        <p:spPr>
          <a:xfrm>
            <a:off x="4114505" y="572149"/>
            <a:ext cx="4155793" cy="3027700"/>
          </a:xfrm>
          <a:prstGeom prst="rect">
            <a:avLst/>
          </a:prstGeom>
        </p:spPr>
      </p:pic>
      <p:pic>
        <p:nvPicPr>
          <p:cNvPr id="10" name="Picture 9">
            <a:extLst>
              <a:ext uri="{FF2B5EF4-FFF2-40B4-BE49-F238E27FC236}">
                <a16:creationId xmlns:a16="http://schemas.microsoft.com/office/drawing/2014/main" id="{8A047819-CE7A-CDA5-7E26-54069208FA81}"/>
              </a:ext>
            </a:extLst>
          </p:cNvPr>
          <p:cNvPicPr>
            <a:picLocks noChangeAspect="1"/>
          </p:cNvPicPr>
          <p:nvPr/>
        </p:nvPicPr>
        <p:blipFill>
          <a:blip r:embed="rId5"/>
          <a:stretch>
            <a:fillRect/>
          </a:stretch>
        </p:blipFill>
        <p:spPr>
          <a:xfrm>
            <a:off x="38204" y="3943173"/>
            <a:ext cx="4053074" cy="1954497"/>
          </a:xfrm>
          <a:prstGeom prst="rect">
            <a:avLst/>
          </a:prstGeom>
        </p:spPr>
      </p:pic>
      <p:pic>
        <p:nvPicPr>
          <p:cNvPr id="12" name="Picture 11">
            <a:extLst>
              <a:ext uri="{FF2B5EF4-FFF2-40B4-BE49-F238E27FC236}">
                <a16:creationId xmlns:a16="http://schemas.microsoft.com/office/drawing/2014/main" id="{5B8D44F1-7AC5-36E8-1813-E77CDF2CEE32}"/>
              </a:ext>
            </a:extLst>
          </p:cNvPr>
          <p:cNvPicPr>
            <a:picLocks noChangeAspect="1"/>
          </p:cNvPicPr>
          <p:nvPr/>
        </p:nvPicPr>
        <p:blipFill>
          <a:blip r:embed="rId6"/>
          <a:stretch>
            <a:fillRect/>
          </a:stretch>
        </p:blipFill>
        <p:spPr>
          <a:xfrm>
            <a:off x="8255319" y="810481"/>
            <a:ext cx="3946402" cy="2551036"/>
          </a:xfrm>
          <a:prstGeom prst="rect">
            <a:avLst/>
          </a:prstGeom>
        </p:spPr>
      </p:pic>
      <p:pic>
        <p:nvPicPr>
          <p:cNvPr id="14" name="Picture 13">
            <a:extLst>
              <a:ext uri="{FF2B5EF4-FFF2-40B4-BE49-F238E27FC236}">
                <a16:creationId xmlns:a16="http://schemas.microsoft.com/office/drawing/2014/main" id="{21C0B64E-8B2D-6B9D-DFB8-826124A039D7}"/>
              </a:ext>
            </a:extLst>
          </p:cNvPr>
          <p:cNvPicPr>
            <a:picLocks noChangeAspect="1"/>
          </p:cNvPicPr>
          <p:nvPr/>
        </p:nvPicPr>
        <p:blipFill>
          <a:blip r:embed="rId7"/>
          <a:stretch>
            <a:fillRect/>
          </a:stretch>
        </p:blipFill>
        <p:spPr>
          <a:xfrm>
            <a:off x="4217225" y="3683355"/>
            <a:ext cx="4053073" cy="2584174"/>
          </a:xfrm>
          <a:prstGeom prst="rect">
            <a:avLst/>
          </a:prstGeom>
        </p:spPr>
      </p:pic>
      <p:pic>
        <p:nvPicPr>
          <p:cNvPr id="16" name="Picture 15">
            <a:extLst>
              <a:ext uri="{FF2B5EF4-FFF2-40B4-BE49-F238E27FC236}">
                <a16:creationId xmlns:a16="http://schemas.microsoft.com/office/drawing/2014/main" id="{BB192C4B-85E1-7524-B612-B165819B744E}"/>
              </a:ext>
            </a:extLst>
          </p:cNvPr>
          <p:cNvPicPr>
            <a:picLocks noChangeAspect="1"/>
          </p:cNvPicPr>
          <p:nvPr/>
        </p:nvPicPr>
        <p:blipFill>
          <a:blip r:embed="rId8"/>
          <a:stretch>
            <a:fillRect/>
          </a:stretch>
        </p:blipFill>
        <p:spPr>
          <a:xfrm>
            <a:off x="8396245" y="3735056"/>
            <a:ext cx="3371906" cy="2406139"/>
          </a:xfrm>
          <a:prstGeom prst="rect">
            <a:avLst/>
          </a:prstGeom>
        </p:spPr>
      </p:pic>
      <p:sp>
        <p:nvSpPr>
          <p:cNvPr id="17" name="TextBox 16">
            <a:extLst>
              <a:ext uri="{FF2B5EF4-FFF2-40B4-BE49-F238E27FC236}">
                <a16:creationId xmlns:a16="http://schemas.microsoft.com/office/drawing/2014/main" id="{5EB64CEC-1286-E3D4-A554-C6C9ECE7A1C3}"/>
              </a:ext>
            </a:extLst>
          </p:cNvPr>
          <p:cNvSpPr txBox="1"/>
          <p:nvPr/>
        </p:nvSpPr>
        <p:spPr>
          <a:xfrm>
            <a:off x="160706" y="7485"/>
            <a:ext cx="11821800" cy="769441"/>
          </a:xfrm>
          <a:prstGeom prst="rect">
            <a:avLst/>
          </a:prstGeom>
          <a:noFill/>
        </p:spPr>
        <p:txBody>
          <a:bodyPr wrap="square" lIns="91440" tIns="45720" rIns="91440" bIns="45720" rtlCol="0" anchor="t">
            <a:spAutoFit/>
          </a:bodyPr>
          <a:lstStyle/>
          <a:p>
            <a:pPr algn="ctr"/>
            <a:r>
              <a:rPr lang="en-CA" sz="4400" b="1">
                <a:solidFill>
                  <a:srgbClr val="394639"/>
                </a:solidFill>
                <a:latin typeface="Aptos Display"/>
                <a:ea typeface="Source Sans Pro"/>
                <a:cs typeface="Arial"/>
              </a:rPr>
              <a:t>Available in all 6 UN Languages!</a:t>
            </a:r>
            <a:endParaRPr lang="en-US" sz="4400">
              <a:latin typeface="Aptos Display"/>
            </a:endParaRPr>
          </a:p>
        </p:txBody>
      </p:sp>
    </p:spTree>
    <p:extLst>
      <p:ext uri="{BB962C8B-B14F-4D97-AF65-F5344CB8AC3E}">
        <p14:creationId xmlns:p14="http://schemas.microsoft.com/office/powerpoint/2010/main" val="600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596F67-BE2C-A736-4080-707095629761}"/>
              </a:ext>
            </a:extLst>
          </p:cNvPr>
          <p:cNvSpPr>
            <a:spLocks noGrp="1"/>
          </p:cNvSpPr>
          <p:nvPr>
            <p:ph type="title"/>
          </p:nvPr>
        </p:nvSpPr>
        <p:spPr>
          <a:xfrm>
            <a:off x="838201" y="365125"/>
            <a:ext cx="5251316" cy="1807305"/>
          </a:xfrm>
        </p:spPr>
        <p:txBody>
          <a:bodyPr>
            <a:normAutofit/>
          </a:bodyPr>
          <a:lstStyle/>
          <a:p>
            <a:r>
              <a:rPr lang="en-US" sz="4100" b="1"/>
              <a:t>Evidence Statements</a:t>
            </a:r>
            <a:r>
              <a:rPr lang="en-US" sz="4100"/>
              <a:t>:</a:t>
            </a:r>
            <a:br>
              <a:rPr lang="en-US" sz="4100"/>
            </a:br>
            <a:r>
              <a:rPr lang="en-US" sz="4100"/>
              <a:t>Active outdoor play…</a:t>
            </a:r>
          </a:p>
        </p:txBody>
      </p:sp>
      <p:sp>
        <p:nvSpPr>
          <p:cNvPr id="3" name="Content Placeholder 2">
            <a:extLst>
              <a:ext uri="{FF2B5EF4-FFF2-40B4-BE49-F238E27FC236}">
                <a16:creationId xmlns:a16="http://schemas.microsoft.com/office/drawing/2014/main" id="{1AD60FF6-027F-7D1F-DB3D-20CE85849E05}"/>
              </a:ext>
            </a:extLst>
          </p:cNvPr>
          <p:cNvSpPr>
            <a:spLocks noGrp="1"/>
          </p:cNvSpPr>
          <p:nvPr>
            <p:ph idx="1"/>
          </p:nvPr>
        </p:nvSpPr>
        <p:spPr>
          <a:xfrm>
            <a:off x="838200" y="2333297"/>
            <a:ext cx="4619621" cy="3843666"/>
          </a:xfrm>
        </p:spPr>
        <p:txBody>
          <a:bodyPr>
            <a:normAutofit/>
          </a:bodyPr>
          <a:lstStyle/>
          <a:p>
            <a:r>
              <a:rPr lang="en-US" sz="1700"/>
              <a:t>Helps us move more, play longer, and sleep better</a:t>
            </a:r>
          </a:p>
          <a:p>
            <a:r>
              <a:rPr lang="en-US" sz="1700"/>
              <a:t>Catalyzes sustaining health and well-being</a:t>
            </a:r>
          </a:p>
          <a:p>
            <a:r>
              <a:rPr lang="en-US" sz="1700"/>
              <a:t>Promotes confidence, naturally</a:t>
            </a:r>
          </a:p>
          <a:p>
            <a:r>
              <a:rPr lang="en-US" sz="1700"/>
              <a:t>Offers a pathway to a happier, heathier planet</a:t>
            </a:r>
          </a:p>
          <a:p>
            <a:r>
              <a:rPr lang="en-US" sz="1700"/>
              <a:t>Builds climate resilience and stewardship for a sustainable future</a:t>
            </a:r>
          </a:p>
          <a:p>
            <a:r>
              <a:rPr lang="en-US" sz="1700"/>
              <a:t>Connects communities</a:t>
            </a:r>
          </a:p>
          <a:p>
            <a:r>
              <a:rPr lang="en-US" sz="1700"/>
              <a:t>Facilitates diverse learning opportunities</a:t>
            </a:r>
          </a:p>
          <a:p>
            <a:r>
              <a:rPr lang="en-US" sz="1700"/>
              <a:t>reduces excessive indoor time</a:t>
            </a:r>
          </a:p>
        </p:txBody>
      </p:sp>
      <p:pic>
        <p:nvPicPr>
          <p:cNvPr id="7" name="Picture 6" descr="Child splashing in water, wearing rainboots, coat, and jeans">
            <a:extLst>
              <a:ext uri="{FF2B5EF4-FFF2-40B4-BE49-F238E27FC236}">
                <a16:creationId xmlns:a16="http://schemas.microsoft.com/office/drawing/2014/main" id="{89B83011-8C82-8157-B840-1BB570F9E6E6}"/>
              </a:ext>
            </a:extLst>
          </p:cNvPr>
          <p:cNvPicPr>
            <a:picLocks noChangeAspect="1"/>
          </p:cNvPicPr>
          <p:nvPr/>
        </p:nvPicPr>
        <p:blipFill>
          <a:blip r:embed="rId3">
            <a:extLst>
              <a:ext uri="{28A0092B-C50C-407E-A947-70E740481C1C}">
                <a14:useLocalDpi xmlns:a14="http://schemas.microsoft.com/office/drawing/2010/main" val="0"/>
              </a:ext>
            </a:extLst>
          </a:blip>
          <a:srcRect l="14548" r="27414"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Slide Number Placeholder 3">
            <a:extLst>
              <a:ext uri="{FF2B5EF4-FFF2-40B4-BE49-F238E27FC236}">
                <a16:creationId xmlns:a16="http://schemas.microsoft.com/office/drawing/2014/main" id="{4072517F-4F91-96F2-2854-3FD03FA52DDB}"/>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21</a:t>
            </a:fld>
            <a:endParaRPr lang="en-US">
              <a:solidFill>
                <a:srgbClr val="FFFFFF"/>
              </a:solidFill>
            </a:endParaRPr>
          </a:p>
        </p:txBody>
      </p:sp>
    </p:spTree>
    <p:extLst>
      <p:ext uri="{BB962C8B-B14F-4D97-AF65-F5344CB8AC3E}">
        <p14:creationId xmlns:p14="http://schemas.microsoft.com/office/powerpoint/2010/main" val="14453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121E37-E879-A3FC-004C-9E00ADD0FF9C}"/>
            </a:ext>
          </a:extLst>
        </p:cNvPr>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ouple of people standing in the water&#10;&#10;AI-generated content may be incorrect.">
            <a:extLst>
              <a:ext uri="{FF2B5EF4-FFF2-40B4-BE49-F238E27FC236}">
                <a16:creationId xmlns:a16="http://schemas.microsoft.com/office/drawing/2014/main" id="{139844A4-0B13-B32B-6ACD-722D2FAA8CF0}"/>
              </a:ext>
            </a:extLst>
          </p:cNvPr>
          <p:cNvPicPr>
            <a:picLocks noChangeAspect="1"/>
          </p:cNvPicPr>
          <p:nvPr/>
        </p:nvPicPr>
        <p:blipFill>
          <a:blip r:embed="rId3">
            <a:extLst>
              <a:ext uri="{28A0092B-C50C-407E-A947-70E740481C1C}">
                <a14:useLocalDpi xmlns:a14="http://schemas.microsoft.com/office/drawing/2010/main" val="0"/>
              </a:ext>
            </a:extLst>
          </a:blip>
          <a:srcRect l="-8071" t="5436" r="8071"/>
          <a:stretch>
            <a:fillRect/>
          </a:stretch>
        </p:blipFill>
        <p:spPr>
          <a:xfrm>
            <a:off x="2522358" y="10"/>
            <a:ext cx="9669642" cy="6857990"/>
          </a:xfrm>
          <a:prstGeom prst="rect">
            <a:avLst/>
          </a:prstGeom>
        </p:spPr>
      </p:pic>
      <p:sp>
        <p:nvSpPr>
          <p:cNvPr id="45" name="Rectangle 4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D7AF0EB-334F-B1F7-4DB0-ED92933DB45B}"/>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a:t>Active outdoor play helps us move more, play longer, and sleep better</a:t>
            </a:r>
          </a:p>
        </p:txBody>
      </p:sp>
    </p:spTree>
    <p:extLst>
      <p:ext uri="{BB962C8B-B14F-4D97-AF65-F5344CB8AC3E}">
        <p14:creationId xmlns:p14="http://schemas.microsoft.com/office/powerpoint/2010/main" val="44652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n holding wheel">
            <a:extLst>
              <a:ext uri="{FF2B5EF4-FFF2-40B4-BE49-F238E27FC236}">
                <a16:creationId xmlns:a16="http://schemas.microsoft.com/office/drawing/2014/main" id="{18EBA453-4BFE-1910-FF53-6B57146E7832}"/>
              </a:ext>
            </a:extLst>
          </p:cNvPr>
          <p:cNvPicPr>
            <a:picLocks noChangeAspect="1"/>
          </p:cNvPicPr>
          <p:nvPr/>
        </p:nvPicPr>
        <p:blipFill>
          <a:blip r:embed="rId3">
            <a:extLst>
              <a:ext uri="{28A0092B-C50C-407E-A947-70E740481C1C}">
                <a14:useLocalDpi xmlns:a14="http://schemas.microsoft.com/office/drawing/2010/main" val="0"/>
              </a:ext>
            </a:extLst>
          </a:blip>
          <a:srcRect l="8569" t="1" r="-2687" b="-3"/>
          <a:stretch>
            <a:fillRect/>
          </a:stretch>
        </p:blipFill>
        <p:spPr>
          <a:xfrm>
            <a:off x="1" y="10"/>
            <a:ext cx="9669642" cy="6857990"/>
          </a:xfrm>
          <a:prstGeom prst="rect">
            <a:avLst/>
          </a:prstGeom>
        </p:spPr>
      </p:pic>
      <p:sp>
        <p:nvSpPr>
          <p:cNvPr id="27" name="Rectangle 2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CAED961-5C81-4C55-8458-1D7A03064AA2}"/>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000"/>
              <a:t>Active outdoor play is a catalyst for sustaining health and well-being</a:t>
            </a:r>
          </a:p>
        </p:txBody>
      </p:sp>
    </p:spTree>
    <p:extLst>
      <p:ext uri="{BB962C8B-B14F-4D97-AF65-F5344CB8AC3E}">
        <p14:creationId xmlns:p14="http://schemas.microsoft.com/office/powerpoint/2010/main" val="16089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F3A5752-0938-0A50-5F82-9E258518FE74}"/>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Young boys enjoying the water">
            <a:extLst>
              <a:ext uri="{FF2B5EF4-FFF2-40B4-BE49-F238E27FC236}">
                <a16:creationId xmlns:a16="http://schemas.microsoft.com/office/drawing/2014/main" id="{F5EEAE09-E0F4-CAB6-77D0-6C9C2E0A2055}"/>
              </a:ext>
            </a:extLst>
          </p:cNvPr>
          <p:cNvPicPr>
            <a:picLocks noChangeAspect="1"/>
          </p:cNvPicPr>
          <p:nvPr/>
        </p:nvPicPr>
        <p:blipFill>
          <a:blip r:embed="rId3">
            <a:extLst>
              <a:ext uri="{28A0092B-C50C-407E-A947-70E740481C1C}">
                <a14:useLocalDpi xmlns:a14="http://schemas.microsoft.com/office/drawing/2010/main" val="0"/>
              </a:ext>
            </a:extLst>
          </a:blip>
          <a:srcRect r="4826"/>
          <a:stretch>
            <a:fillRect/>
          </a:stretch>
        </p:blipFill>
        <p:spPr>
          <a:xfrm>
            <a:off x="2522358" y="10"/>
            <a:ext cx="9669642" cy="6857990"/>
          </a:xfrm>
          <a:prstGeom prst="rect">
            <a:avLst/>
          </a:prstGeom>
        </p:spPr>
      </p:pic>
      <p:sp>
        <p:nvSpPr>
          <p:cNvPr id="33" name="Rectangle 3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19ECF8E-694B-4385-9893-E92C60EE3EBF}"/>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800"/>
              <a:t>Active outdoor play promotes confidence, naturally</a:t>
            </a:r>
          </a:p>
        </p:txBody>
      </p:sp>
    </p:spTree>
    <p:extLst>
      <p:ext uri="{BB962C8B-B14F-4D97-AF65-F5344CB8AC3E}">
        <p14:creationId xmlns:p14="http://schemas.microsoft.com/office/powerpoint/2010/main" val="14355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8DC062-2986-A5B3-2FAA-2CF65F42DC93}"/>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erson and dog in a canoe on a river&#10;&#10;AI-generated content may be incorrect.">
            <a:extLst>
              <a:ext uri="{FF2B5EF4-FFF2-40B4-BE49-F238E27FC236}">
                <a16:creationId xmlns:a16="http://schemas.microsoft.com/office/drawing/2014/main" id="{28DCC937-4E66-D6BC-3FB4-4F268E110B82}"/>
              </a:ext>
            </a:extLst>
          </p:cNvPr>
          <p:cNvPicPr>
            <a:picLocks noChangeAspect="1"/>
          </p:cNvPicPr>
          <p:nvPr/>
        </p:nvPicPr>
        <p:blipFill>
          <a:blip r:embed="rId3"/>
          <a:srcRect r="23861"/>
          <a:stretch>
            <a:fillRect/>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EAD1445-7A9E-2EF3-5961-3468B5AB27D2}"/>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000"/>
              <a:t>Active outdoor play offers a pathway to a happier, healthier planet</a:t>
            </a:r>
          </a:p>
        </p:txBody>
      </p:sp>
    </p:spTree>
    <p:extLst>
      <p:ext uri="{BB962C8B-B14F-4D97-AF65-F5344CB8AC3E}">
        <p14:creationId xmlns:p14="http://schemas.microsoft.com/office/powerpoint/2010/main" val="161154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F42A93-64EE-1C7B-0455-02BB7CBE832E}"/>
            </a:ext>
          </a:extLst>
        </p:cNvPr>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Bear paw snowshoes stuck in snow">
            <a:extLst>
              <a:ext uri="{FF2B5EF4-FFF2-40B4-BE49-F238E27FC236}">
                <a16:creationId xmlns:a16="http://schemas.microsoft.com/office/drawing/2014/main" id="{30831576-D4B3-6E59-F173-277C70161391}"/>
              </a:ext>
            </a:extLst>
          </p:cNvPr>
          <p:cNvPicPr>
            <a:picLocks noChangeAspect="1"/>
          </p:cNvPicPr>
          <p:nvPr/>
        </p:nvPicPr>
        <p:blipFill>
          <a:blip r:embed="rId3">
            <a:extLst>
              <a:ext uri="{28A0092B-C50C-407E-A947-70E740481C1C}">
                <a14:useLocalDpi xmlns:a14="http://schemas.microsoft.com/office/drawing/2010/main" val="0"/>
              </a:ext>
            </a:extLst>
          </a:blip>
          <a:srcRect l="-10963" t="-2" r="16845"/>
          <a:stretch>
            <a:fillRect/>
          </a:stretch>
        </p:blipFill>
        <p:spPr>
          <a:xfrm>
            <a:off x="2522358" y="10"/>
            <a:ext cx="9669642" cy="6857990"/>
          </a:xfrm>
          <a:prstGeom prst="rect">
            <a:avLst/>
          </a:prstGeom>
        </p:spPr>
      </p:pic>
      <p:sp>
        <p:nvSpPr>
          <p:cNvPr id="56" name="Rectangle 5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05BB247-4B32-B212-E062-11490CF4D1BC}"/>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000"/>
              <a:t>Active outdoor play builds climate resilience and stewardship for a sustainable future</a:t>
            </a:r>
          </a:p>
        </p:txBody>
      </p:sp>
    </p:spTree>
    <p:extLst>
      <p:ext uri="{BB962C8B-B14F-4D97-AF65-F5344CB8AC3E}">
        <p14:creationId xmlns:p14="http://schemas.microsoft.com/office/powerpoint/2010/main" val="34350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Children playing ice hockey outside">
            <a:extLst>
              <a:ext uri="{FF2B5EF4-FFF2-40B4-BE49-F238E27FC236}">
                <a16:creationId xmlns:a16="http://schemas.microsoft.com/office/drawing/2014/main" id="{D5984E8A-40B3-E607-B60D-5679D7748C9A}"/>
              </a:ext>
            </a:extLst>
          </p:cNvPr>
          <p:cNvPicPr>
            <a:picLocks noChangeAspect="1"/>
          </p:cNvPicPr>
          <p:nvPr/>
        </p:nvPicPr>
        <p:blipFill>
          <a:blip r:embed="rId3">
            <a:extLst>
              <a:ext uri="{28A0092B-C50C-407E-A947-70E740481C1C}">
                <a14:useLocalDpi xmlns:a14="http://schemas.microsoft.com/office/drawing/2010/main" val="0"/>
              </a:ext>
            </a:extLst>
          </a:blip>
          <a:srcRect r="5882" b="-1"/>
          <a:stretch>
            <a:fillRect/>
          </a:stretch>
        </p:blipFill>
        <p:spPr>
          <a:xfrm>
            <a:off x="0" y="10"/>
            <a:ext cx="9669642" cy="6857990"/>
          </a:xfrm>
          <a:prstGeom prst="rect">
            <a:avLst/>
          </a:prstGeom>
        </p:spPr>
      </p:pic>
      <p:sp>
        <p:nvSpPr>
          <p:cNvPr id="1040" name="Rectangle 103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C177B-874F-755C-FC00-B3136B463FF3}"/>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800"/>
              <a:t>Active outdoor play connects communities</a:t>
            </a:r>
          </a:p>
        </p:txBody>
      </p:sp>
      <p:sp>
        <p:nvSpPr>
          <p:cNvPr id="4" name="Slide Number Placeholder 3">
            <a:extLst>
              <a:ext uri="{FF2B5EF4-FFF2-40B4-BE49-F238E27FC236}">
                <a16:creationId xmlns:a16="http://schemas.microsoft.com/office/drawing/2014/main" id="{5777253F-8A63-30F3-9C83-277FB0D206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prstClr val="black">
                    <a:tint val="75000"/>
                  </a:prstClr>
                </a:solidFill>
                <a:latin typeface="Calibri" panose="020F0502020204030204"/>
              </a:rPr>
              <a:pPr>
                <a:spcAft>
                  <a:spcPts val="600"/>
                </a:spcAft>
                <a:defRPr/>
              </a:pPr>
              <a:t>27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5743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D037BF-F2F0-631B-823F-2A22C109884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hand reaching out to the ground&#10;&#10;AI-generated content may be incorrect.">
            <a:extLst>
              <a:ext uri="{FF2B5EF4-FFF2-40B4-BE49-F238E27FC236}">
                <a16:creationId xmlns:a16="http://schemas.microsoft.com/office/drawing/2014/main" id="{8A9F035B-B76C-E0F2-6469-35A394D649C2}"/>
              </a:ext>
            </a:extLst>
          </p:cNvPr>
          <p:cNvPicPr>
            <a:picLocks noChangeAspect="1"/>
          </p:cNvPicPr>
          <p:nvPr/>
        </p:nvPicPr>
        <p:blipFill>
          <a:blip r:embed="rId3"/>
          <a:srcRect l="9764" r="14097"/>
          <a:stretch>
            <a:fillRect/>
          </a:stretch>
        </p:blipFill>
        <p:spPr>
          <a:xfrm>
            <a:off x="2522358" y="10"/>
            <a:ext cx="9669642" cy="6857990"/>
          </a:xfrm>
          <a:prstGeom prst="rect">
            <a:avLst/>
          </a:prstGeom>
        </p:spPr>
      </p:pic>
      <p:sp>
        <p:nvSpPr>
          <p:cNvPr id="16" name="Rectangle 1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B7C430A-C0A7-012E-201B-4F6371FA41FC}"/>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4800"/>
              <a:t>Active outdoor play facilitates diverse learning opportunities</a:t>
            </a:r>
          </a:p>
        </p:txBody>
      </p:sp>
    </p:spTree>
    <p:extLst>
      <p:ext uri="{BB962C8B-B14F-4D97-AF65-F5344CB8AC3E}">
        <p14:creationId xmlns:p14="http://schemas.microsoft.com/office/powerpoint/2010/main" val="267816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359E0C-ECBF-6718-5571-FBC4ACEC1308}"/>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eople running with surfboards">
            <a:extLst>
              <a:ext uri="{FF2B5EF4-FFF2-40B4-BE49-F238E27FC236}">
                <a16:creationId xmlns:a16="http://schemas.microsoft.com/office/drawing/2014/main" id="{4E5EC9DA-C81A-CE4A-0020-9E0BCBF92CC2}"/>
              </a:ext>
            </a:extLst>
          </p:cNvPr>
          <p:cNvPicPr>
            <a:picLocks noChangeAspect="1"/>
          </p:cNvPicPr>
          <p:nvPr/>
        </p:nvPicPr>
        <p:blipFill>
          <a:blip r:embed="rId3">
            <a:extLst>
              <a:ext uri="{28A0092B-C50C-407E-A947-70E740481C1C}">
                <a14:useLocalDpi xmlns:a14="http://schemas.microsoft.com/office/drawing/2010/main" val="0"/>
              </a:ext>
            </a:extLst>
          </a:blip>
          <a:srcRect l="7729" t="32594" r="-7729" b="21306"/>
          <a:stretch>
            <a:fillRect/>
          </a:stretch>
        </p:blipFill>
        <p:spPr>
          <a:xfrm>
            <a:off x="-11358" y="0"/>
            <a:ext cx="9669642" cy="6857990"/>
          </a:xfrm>
          <a:prstGeom prst="rect">
            <a:avLst/>
          </a:prstGeom>
        </p:spPr>
      </p:pic>
      <p:sp>
        <p:nvSpPr>
          <p:cNvPr id="28" name="Rectangle 2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077C07F-9414-D46E-B32D-A7A11CDF0F1D}"/>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4800"/>
              <a:t>Active outdoor play can reduce excessive indoor time</a:t>
            </a:r>
          </a:p>
        </p:txBody>
      </p:sp>
    </p:spTree>
    <p:extLst>
      <p:ext uri="{BB962C8B-B14F-4D97-AF65-F5344CB8AC3E}">
        <p14:creationId xmlns:p14="http://schemas.microsoft.com/office/powerpoint/2010/main" val="84079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6">
            <a:extLst>
              <a:ext uri="{FF2B5EF4-FFF2-40B4-BE49-F238E27FC236}">
                <a16:creationId xmlns:a16="http://schemas.microsoft.com/office/drawing/2014/main" id="{13FABB93-8BA6-4DAD-3113-444E135A2124}"/>
              </a:ext>
            </a:extLst>
          </p:cNvPr>
          <p:cNvSpPr>
            <a:spLocks noChangeArrowheads="1"/>
          </p:cNvSpPr>
          <p:nvPr/>
        </p:nvSpPr>
        <p:spPr bwMode="auto">
          <a:xfrm>
            <a:off x="1524000" y="6192657"/>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3600" b="1">
                <a:ea typeface="ヒラギノ角ゴ Pro W3" pitchFamily="1" charset="-128"/>
                <a:cs typeface="Arial" panose="020B0604020202020204" pitchFamily="34" charset="0"/>
              </a:rPr>
              <a:t>Janssen. CJPH 107(6):e497-e499, 2016</a:t>
            </a:r>
          </a:p>
        </p:txBody>
      </p:sp>
      <p:sp>
        <p:nvSpPr>
          <p:cNvPr id="117764" name="TextBox 7">
            <a:extLst>
              <a:ext uri="{FF2B5EF4-FFF2-40B4-BE49-F238E27FC236}">
                <a16:creationId xmlns:a16="http://schemas.microsoft.com/office/drawing/2014/main" id="{632393C9-88B0-905A-3EEC-95A0968A60AE}"/>
              </a:ext>
            </a:extLst>
          </p:cNvPr>
          <p:cNvSpPr txBox="1">
            <a:spLocks noChangeArrowheads="1"/>
          </p:cNvSpPr>
          <p:nvPr/>
        </p:nvSpPr>
        <p:spPr bwMode="auto">
          <a:xfrm>
            <a:off x="674701" y="372407"/>
            <a:ext cx="1083963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a:solidFill>
                  <a:srgbClr val="253626"/>
                </a:solidFill>
                <a:ea typeface="ヒラギノ角ゴ Pro W3" pitchFamily="1" charset="-128"/>
                <a:cs typeface="Arial" panose="020B0604020202020204" pitchFamily="34" charset="0"/>
              </a:rPr>
              <a:t>“I have seen public health messages that advise people to avoid going outdoors at dawn and dusk during peak mosquito hours, in the early morning and late afternoon during peak traffic hours, and from late morning to late afternoon during peak sunlight hours. And of course, children should not go outdoors if it is hotter than 30°C, colder than −20°C, raining, and/or dark outside. If parents and caregivers paid attention to all of these messages, they would believe it is never safe for children to go outside and be active! These messages that public health bodies convey about the outdoors need to change from avoidance to adaptation and mitigation. For instance, it if is raining out, kids should not be told to stay indoors. Rather, they should be encouraged to put on a raincoat and rubber boots and go outside and jump in a puddle.”</a:t>
            </a:r>
          </a:p>
        </p:txBody>
      </p:sp>
      <p:sp>
        <p:nvSpPr>
          <p:cNvPr id="2" name="Rectangle 1">
            <a:extLst>
              <a:ext uri="{FF2B5EF4-FFF2-40B4-BE49-F238E27FC236}">
                <a16:creationId xmlns:a16="http://schemas.microsoft.com/office/drawing/2014/main" id="{13FABB93-8BA6-4DAD-3113-444E135A2124}"/>
              </a:ext>
            </a:extLst>
          </p:cNvPr>
          <p:cNvSpPr>
            <a:spLocks noChangeArrowheads="1"/>
          </p:cNvSpPr>
          <p:nvPr/>
        </p:nvSpPr>
        <p:spPr bwMode="auto">
          <a:xfrm>
            <a:off x="0" y="5667437"/>
            <a:ext cx="12192000" cy="1200329"/>
          </a:xfrm>
          <a:prstGeom prst="rect">
            <a:avLst/>
          </a:prstGeom>
          <a:noFill/>
          <a:ln>
            <a:noFill/>
          </a:ln>
        </p:spPr>
        <p:txBody>
          <a:bodyPr wrap="square" lIns="91440" tIns="45720" rIns="91440" bIns="45720" anchor="t">
            <a:spAutoFit/>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mn-ea"/>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9pPr>
          </a:lstStyle>
          <a:p>
            <a:pPr algn="ctr" fontAlgn="base">
              <a:spcBef>
                <a:spcPct val="0"/>
              </a:spcBef>
              <a:spcAft>
                <a:spcPct val="0"/>
              </a:spcAft>
              <a:buNone/>
            </a:pPr>
            <a:r>
              <a:rPr lang="en-US" altLang="en-US" sz="3600" b="1">
                <a:solidFill>
                  <a:srgbClr val="FFFFFF"/>
                </a:solidFill>
                <a:ea typeface="ヒラギノ角ゴ Pro W3" pitchFamily="1" charset="-128"/>
                <a:cs typeface="Arial" panose="020B0604020202020204" pitchFamily="34" charset="0"/>
              </a:rPr>
              <a:t>Janssen. CJPH 107(6):e497-e499, 2016</a:t>
            </a:r>
          </a:p>
          <a:p>
            <a:pPr algn="ctr">
              <a:spcBef>
                <a:spcPct val="0"/>
              </a:spcBef>
              <a:spcAft>
                <a:spcPct val="0"/>
              </a:spcAft>
              <a:buNone/>
            </a:pPr>
            <a:endParaRPr lang="en-US" altLang="en-US" sz="3600" b="1">
              <a:solidFill>
                <a:srgbClr val="FFFFFF"/>
              </a:solidFill>
              <a:ea typeface="ヒラギノ角ゴ Pro W3" pitchFamily="1" charset="-128"/>
              <a:cs typeface="Arial" panose="020B0604020202020204" pitchFamily="34" charset="0"/>
            </a:endParaRPr>
          </a:p>
        </p:txBody>
      </p:sp>
    </p:spTree>
    <p:extLst>
      <p:ext uri="{BB962C8B-B14F-4D97-AF65-F5344CB8AC3E}">
        <p14:creationId xmlns:p14="http://schemas.microsoft.com/office/powerpoint/2010/main" val="1454016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623FE4-192A-ADC0-7A4D-8AF1426502A0}"/>
              </a:ext>
            </a:extLst>
          </p:cNvPr>
          <p:cNvSpPr>
            <a:spLocks noGrp="1"/>
          </p:cNvSpPr>
          <p:nvPr>
            <p:ph type="title"/>
          </p:nvPr>
        </p:nvSpPr>
        <p:spPr>
          <a:xfrm>
            <a:off x="836679" y="723898"/>
            <a:ext cx="6002110" cy="1495425"/>
          </a:xfrm>
        </p:spPr>
        <p:txBody>
          <a:bodyPr>
            <a:normAutofit/>
          </a:bodyPr>
          <a:lstStyle/>
          <a:p>
            <a:r>
              <a:rPr lang="en-US" sz="3400"/>
              <a:t>Emerging Areas: </a:t>
            </a:r>
            <a:br>
              <a:rPr lang="en-US" sz="3400"/>
            </a:br>
            <a:r>
              <a:rPr lang="en-US" sz="3400"/>
              <a:t>Expanding the possibilities of active outdoor play</a:t>
            </a:r>
          </a:p>
        </p:txBody>
      </p:sp>
      <p:sp>
        <p:nvSpPr>
          <p:cNvPr id="3" name="Content Placeholder 2">
            <a:extLst>
              <a:ext uri="{FF2B5EF4-FFF2-40B4-BE49-F238E27FC236}">
                <a16:creationId xmlns:a16="http://schemas.microsoft.com/office/drawing/2014/main" id="{CF5D20E3-6ED6-D819-E2AC-2C744FF1ABCD}"/>
              </a:ext>
            </a:extLst>
          </p:cNvPr>
          <p:cNvSpPr>
            <a:spLocks noGrp="1"/>
          </p:cNvSpPr>
          <p:nvPr>
            <p:ph idx="1"/>
          </p:nvPr>
        </p:nvSpPr>
        <p:spPr>
          <a:xfrm>
            <a:off x="836680" y="2405067"/>
            <a:ext cx="6002110" cy="3729034"/>
          </a:xfrm>
        </p:spPr>
        <p:txBody>
          <a:bodyPr>
            <a:normAutofit/>
          </a:bodyPr>
          <a:lstStyle/>
          <a:p>
            <a:r>
              <a:rPr lang="en-US" sz="1600"/>
              <a:t>Can active outdoor play reshape adult movement patterns?</a:t>
            </a:r>
          </a:p>
          <a:p>
            <a:r>
              <a:rPr lang="en-US" sz="1600"/>
              <a:t>Could risky outdoor play be a key ingredient for brain plasticity?</a:t>
            </a:r>
          </a:p>
          <a:p>
            <a:r>
              <a:rPr lang="en-US" sz="1600"/>
              <a:t>What does active outdoor play look like around the world?</a:t>
            </a:r>
          </a:p>
          <a:p>
            <a:r>
              <a:rPr lang="en-US" sz="1600"/>
              <a:t>How do we bridge the gap between research and real-world play?</a:t>
            </a:r>
          </a:p>
          <a:p>
            <a:r>
              <a:rPr lang="en-US" sz="1600"/>
              <a:t>Can schools and schoolyards be redesigned and reprogrammed as playgrounds for movement, creativity, and learning?</a:t>
            </a:r>
          </a:p>
          <a:p>
            <a:r>
              <a:rPr lang="en-US" sz="1600"/>
              <a:t>How do we design cities that invite play at every turn?</a:t>
            </a:r>
          </a:p>
          <a:p>
            <a:r>
              <a:rPr lang="en-US" sz="1600"/>
              <a:t>Could active outdoor play be a conduit for global sustainability?</a:t>
            </a:r>
          </a:p>
          <a:p>
            <a:r>
              <a:rPr lang="en-US" sz="1600"/>
              <a:t>With rising concerns about screen time, anxiety, and loneliness, could active outdoor play be a powerful antidote to the adverse effects of social media use?</a:t>
            </a:r>
          </a:p>
        </p:txBody>
      </p:sp>
      <p:pic>
        <p:nvPicPr>
          <p:cNvPr id="7" name="Picture 6" descr="Grilled marshmallows on stick">
            <a:extLst>
              <a:ext uri="{FF2B5EF4-FFF2-40B4-BE49-F238E27FC236}">
                <a16:creationId xmlns:a16="http://schemas.microsoft.com/office/drawing/2014/main" id="{E13ABA72-66EB-4BF3-2166-E1E23F63E53C}"/>
              </a:ext>
            </a:extLst>
          </p:cNvPr>
          <p:cNvPicPr>
            <a:picLocks noChangeAspect="1"/>
          </p:cNvPicPr>
          <p:nvPr/>
        </p:nvPicPr>
        <p:blipFill>
          <a:blip r:embed="rId3">
            <a:extLst>
              <a:ext uri="{28A0092B-C50C-407E-A947-70E740481C1C}">
                <a14:useLocalDpi xmlns:a14="http://schemas.microsoft.com/office/drawing/2010/main" val="0"/>
              </a:ext>
            </a:extLst>
          </a:blip>
          <a:srcRect l="19331" r="32074" b="-1"/>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43346C5C-AFC8-63DF-7BA3-2749F08BB5CB}"/>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30</a:t>
            </a:fld>
            <a:endParaRPr lang="en-US">
              <a:solidFill>
                <a:srgbClr val="FFFFFF"/>
              </a:solidFill>
            </a:endParaRPr>
          </a:p>
        </p:txBody>
      </p:sp>
    </p:spTree>
    <p:extLst>
      <p:ext uri="{BB962C8B-B14F-4D97-AF65-F5344CB8AC3E}">
        <p14:creationId xmlns:p14="http://schemas.microsoft.com/office/powerpoint/2010/main" val="11307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endCondLst>
                                    <p:cond evt="onNext" delay="0">
                                      <p:tgtEl>
                                        <p:sldTgt/>
                                      </p:tgtEl>
                                    </p:cond>
                                  </p:endCondLst>
                                  <p:iterate type="lt">
                                    <p:tmAbs val="25"/>
                                  </p:iterate>
                                  <p:childTnLst>
                                    <p:set>
                                      <p:cBhvr override="childStyle">
                                        <p:cTn id="18" dur="indefinite"/>
                                        <p:tgtEl>
                                          <p:spTgt spid="3">
                                            <p:txEl>
                                              <p:pRg st="3" end="3"/>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endCondLst>
                                    <p:cond evt="onNext" delay="0">
                                      <p:tgtEl>
                                        <p:sldTgt/>
                                      </p:tgtEl>
                                    </p:cond>
                                  </p:endCondLst>
                                  <p:iterate type="lt">
                                    <p:tmAbs val="25"/>
                                  </p:iterate>
                                  <p:childTnLst>
                                    <p:set>
                                      <p:cBhvr override="childStyle">
                                        <p:cTn id="22" dur="indefinite"/>
                                        <p:tgtEl>
                                          <p:spTgt spid="3">
                                            <p:txEl>
                                              <p:pRg st="4" end="4"/>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nodeType="clickEffect">
                                  <p:stCondLst>
                                    <p:cond delay="0"/>
                                  </p:stCondLst>
                                  <p:endCondLst>
                                    <p:cond evt="onNext" delay="0">
                                      <p:tgtEl>
                                        <p:sldTgt/>
                                      </p:tgtEl>
                                    </p:cond>
                                  </p:endCondLst>
                                  <p:iterate type="lt">
                                    <p:tmAbs val="25"/>
                                  </p:iterate>
                                  <p:childTnLst>
                                    <p:set>
                                      <p:cBhvr override="childStyle">
                                        <p:cTn id="26" dur="indefinite"/>
                                        <p:tgtEl>
                                          <p:spTgt spid="3">
                                            <p:txEl>
                                              <p:pRg st="5" end="5"/>
                                            </p:txEl>
                                          </p:spTgt>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15" presetClass="emph" presetSubtype="0" nodeType="clickEffect">
                                  <p:stCondLst>
                                    <p:cond delay="0"/>
                                  </p:stCondLst>
                                  <p:endCondLst>
                                    <p:cond evt="onNext" delay="0">
                                      <p:tgtEl>
                                        <p:sldTgt/>
                                      </p:tgtEl>
                                    </p:cond>
                                  </p:endCondLst>
                                  <p:iterate type="lt">
                                    <p:tmAbs val="25"/>
                                  </p:iterate>
                                  <p:childTnLst>
                                    <p:set>
                                      <p:cBhvr override="childStyle">
                                        <p:cTn id="30" dur="indefinite"/>
                                        <p:tgtEl>
                                          <p:spTgt spid="3">
                                            <p:txEl>
                                              <p:pRg st="6" end="6"/>
                                            </p:txEl>
                                          </p:spTgt>
                                        </p:tgtEl>
                                        <p:attrNameLst>
                                          <p:attrName>style.fontWeight</p:attrName>
                                        </p:attrNameLst>
                                      </p:cBhvr>
                                      <p:to>
                                        <p:strVal val="bold"/>
                                      </p:to>
                                    </p:set>
                                  </p:childTnLst>
                                </p:cTn>
                              </p:par>
                            </p:childTnLst>
                          </p:cTn>
                        </p:par>
                      </p:childTnLst>
                    </p:cTn>
                  </p:par>
                  <p:par>
                    <p:cTn id="31" fill="hold">
                      <p:stCondLst>
                        <p:cond delay="indefinite"/>
                      </p:stCondLst>
                      <p:childTnLst>
                        <p:par>
                          <p:cTn id="32" fill="hold">
                            <p:stCondLst>
                              <p:cond delay="0"/>
                            </p:stCondLst>
                            <p:childTnLst>
                              <p:par>
                                <p:cTn id="33" presetID="15" presetClass="emph" presetSubtype="0" nodeType="clickEffect">
                                  <p:stCondLst>
                                    <p:cond delay="0"/>
                                  </p:stCondLst>
                                  <p:endCondLst>
                                    <p:cond evt="onNext" delay="0">
                                      <p:tgtEl>
                                        <p:sldTgt/>
                                      </p:tgtEl>
                                    </p:cond>
                                  </p:endCondLst>
                                  <p:iterate type="lt">
                                    <p:tmAbs val="25"/>
                                  </p:iterate>
                                  <p:childTnLst>
                                    <p:set>
                                      <p:cBhvr override="childStyle">
                                        <p:cTn id="34" dur="indefinite"/>
                                        <p:tgtEl>
                                          <p:spTgt spid="3">
                                            <p:txEl>
                                              <p:pRg st="7" end="7"/>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ands holding each other's wrists and interlinked to form a circle">
            <a:extLst>
              <a:ext uri="{FF2B5EF4-FFF2-40B4-BE49-F238E27FC236}">
                <a16:creationId xmlns:a16="http://schemas.microsoft.com/office/drawing/2014/main" id="{656FFFF9-EEBB-4D04-A041-C7E46122C0A3}"/>
              </a:ext>
            </a:extLst>
          </p:cNvPr>
          <p:cNvPicPr>
            <a:picLocks noChangeAspect="1"/>
          </p:cNvPicPr>
          <p:nvPr/>
        </p:nvPicPr>
        <p:blipFill>
          <a:blip r:embed="rId3"/>
          <a:srcRect l="3891" r="1991" b="-1"/>
          <a:stretch>
            <a:fillRect/>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610A55-EFCA-5FD9-827F-F0B10A21CF4D}"/>
              </a:ext>
            </a:extLst>
          </p:cNvPr>
          <p:cNvSpPr>
            <a:spLocks noGrp="1"/>
          </p:cNvSpPr>
          <p:nvPr>
            <p:ph type="title"/>
          </p:nvPr>
        </p:nvSpPr>
        <p:spPr>
          <a:xfrm>
            <a:off x="838200" y="365125"/>
            <a:ext cx="3822189" cy="1899912"/>
          </a:xfrm>
        </p:spPr>
        <p:txBody>
          <a:bodyPr>
            <a:normAutofit/>
          </a:bodyPr>
          <a:lstStyle/>
          <a:p>
            <a:r>
              <a:rPr lang="en-US" sz="3100"/>
              <a:t>A Call to Action: </a:t>
            </a:r>
            <a:br>
              <a:rPr lang="en-US" sz="3100"/>
            </a:br>
            <a:r>
              <a:rPr lang="en-US" sz="3100"/>
              <a:t>Recommendations to promote active outdoor play</a:t>
            </a:r>
          </a:p>
        </p:txBody>
      </p:sp>
      <p:sp>
        <p:nvSpPr>
          <p:cNvPr id="3" name="Content Placeholder 2">
            <a:extLst>
              <a:ext uri="{FF2B5EF4-FFF2-40B4-BE49-F238E27FC236}">
                <a16:creationId xmlns:a16="http://schemas.microsoft.com/office/drawing/2014/main" id="{9DF73E3D-E432-F078-D766-1694AE92C08A}"/>
              </a:ext>
            </a:extLst>
          </p:cNvPr>
          <p:cNvSpPr>
            <a:spLocks noGrp="1"/>
          </p:cNvSpPr>
          <p:nvPr>
            <p:ph idx="1"/>
          </p:nvPr>
        </p:nvSpPr>
        <p:spPr>
          <a:xfrm>
            <a:off x="838200" y="2434201"/>
            <a:ext cx="3822189" cy="3742762"/>
          </a:xfrm>
        </p:spPr>
        <p:txBody>
          <a:bodyPr>
            <a:normAutofit/>
          </a:bodyPr>
          <a:lstStyle/>
          <a:p>
            <a:r>
              <a:rPr lang="en-US" sz="2000"/>
              <a:t>Societies</a:t>
            </a:r>
          </a:p>
          <a:p>
            <a:r>
              <a:rPr lang="en-US" sz="2000"/>
              <a:t>Research and Surveillance</a:t>
            </a:r>
          </a:p>
          <a:p>
            <a:r>
              <a:rPr lang="en-US" sz="2000"/>
              <a:t>Policy and Legislations</a:t>
            </a:r>
          </a:p>
          <a:p>
            <a:r>
              <a:rPr lang="en-US" sz="2000"/>
              <a:t>Education and Schools</a:t>
            </a:r>
          </a:p>
          <a:p>
            <a:r>
              <a:rPr lang="en-US" sz="2000"/>
              <a:t>Public Health and Healthcare</a:t>
            </a:r>
          </a:p>
          <a:p>
            <a:r>
              <a:rPr lang="en-US" sz="2000"/>
              <a:t>Urban Planning</a:t>
            </a:r>
          </a:p>
          <a:p>
            <a:r>
              <a:rPr lang="en-US" sz="2000"/>
              <a:t>Communities</a:t>
            </a:r>
          </a:p>
          <a:p>
            <a:r>
              <a:rPr lang="en-US" sz="2000"/>
              <a:t>Families</a:t>
            </a:r>
          </a:p>
          <a:p>
            <a:r>
              <a:rPr lang="en-US" sz="2000"/>
              <a:t>Individuals</a:t>
            </a:r>
          </a:p>
        </p:txBody>
      </p:sp>
      <p:sp>
        <p:nvSpPr>
          <p:cNvPr id="4" name="Slide Number Placeholder 3">
            <a:extLst>
              <a:ext uri="{FF2B5EF4-FFF2-40B4-BE49-F238E27FC236}">
                <a16:creationId xmlns:a16="http://schemas.microsoft.com/office/drawing/2014/main" id="{BABD3A77-B2F8-7F89-3FDD-77C393535972}"/>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31</a:t>
            </a:fld>
            <a:endParaRPr lang="en-US">
              <a:solidFill>
                <a:srgbClr val="FFFFFF"/>
              </a:solidFill>
            </a:endParaRPr>
          </a:p>
        </p:txBody>
      </p:sp>
    </p:spTree>
    <p:extLst>
      <p:ext uri="{BB962C8B-B14F-4D97-AF65-F5344CB8AC3E}">
        <p14:creationId xmlns:p14="http://schemas.microsoft.com/office/powerpoint/2010/main" val="4024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7000"/>
                            </p:stCondLst>
                            <p:childTnLst>
                              <p:par>
                                <p:cTn id="33" presetID="10" presetClass="entr" presetSubtype="0" fill="hold" nodeType="afterEffect">
                                  <p:stCondLst>
                                    <p:cond delay="50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8000"/>
                            </p:stCondLst>
                            <p:childTnLst>
                              <p:par>
                                <p:cTn id="37" presetID="10" presetClass="entr" presetSubtype="0" fill="hold" nodeType="afterEffect">
                                  <p:stCondLst>
                                    <p:cond delay="50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82C2F-2BD9-5509-BC5D-9F1FBE04406A}"/>
              </a:ext>
            </a:extLst>
          </p:cNvPr>
          <p:cNvSpPr>
            <a:spLocks noGrp="1"/>
          </p:cNvSpPr>
          <p:nvPr>
            <p:ph type="title"/>
          </p:nvPr>
        </p:nvSpPr>
        <p:spPr>
          <a:xfrm>
            <a:off x="836679" y="723898"/>
            <a:ext cx="6002110" cy="1495425"/>
          </a:xfrm>
        </p:spPr>
        <p:txBody>
          <a:bodyPr>
            <a:normAutofit/>
          </a:bodyPr>
          <a:lstStyle/>
          <a:p>
            <a:r>
              <a:rPr lang="en-US" sz="4000"/>
              <a:t>Societies: </a:t>
            </a:r>
            <a:br>
              <a:rPr lang="en-US" sz="4000"/>
            </a:br>
            <a:r>
              <a:rPr lang="en-US" sz="4000"/>
              <a:t>Value Play! Protect Play!</a:t>
            </a:r>
          </a:p>
        </p:txBody>
      </p:sp>
      <p:sp>
        <p:nvSpPr>
          <p:cNvPr id="3" name="Content Placeholder 2">
            <a:extLst>
              <a:ext uri="{FF2B5EF4-FFF2-40B4-BE49-F238E27FC236}">
                <a16:creationId xmlns:a16="http://schemas.microsoft.com/office/drawing/2014/main" id="{D5CACB1F-20D9-B218-1E98-52D5BBE23FC0}"/>
              </a:ext>
            </a:extLst>
          </p:cNvPr>
          <p:cNvSpPr>
            <a:spLocks noGrp="1"/>
          </p:cNvSpPr>
          <p:nvPr>
            <p:ph idx="1"/>
          </p:nvPr>
        </p:nvSpPr>
        <p:spPr>
          <a:xfrm>
            <a:off x="836680" y="2405067"/>
            <a:ext cx="6002110" cy="3729034"/>
          </a:xfrm>
        </p:spPr>
        <p:txBody>
          <a:bodyPr>
            <a:normAutofit/>
          </a:bodyPr>
          <a:lstStyle/>
          <a:p>
            <a:pPr lvl="0"/>
            <a:r>
              <a:rPr lang="en-CA" sz="2000" b="1"/>
              <a:t>Encourage</a:t>
            </a:r>
            <a:r>
              <a:rPr lang="en-CA" sz="2000"/>
              <a:t> a culture that values and prioritizes active outdoor play as part of daily life.</a:t>
            </a:r>
          </a:p>
          <a:p>
            <a:pPr lvl="0"/>
            <a:r>
              <a:rPr lang="en-CA" sz="2000" b="1"/>
              <a:t>Create</a:t>
            </a:r>
            <a:r>
              <a:rPr lang="en-CA" sz="2000"/>
              <a:t> and improve access to spaces where everyone can enjoy active outdoor play.</a:t>
            </a:r>
          </a:p>
          <a:p>
            <a:pPr lvl="0"/>
            <a:r>
              <a:rPr lang="en-CA" sz="2000" b="1"/>
              <a:t>Advocate</a:t>
            </a:r>
            <a:r>
              <a:rPr lang="en-CA" sz="2000"/>
              <a:t> for collaboration among researchers, educators, urban planners, health professionals, and policymakers to make active outdoor play a health priority.</a:t>
            </a:r>
          </a:p>
        </p:txBody>
      </p:sp>
      <p:pic>
        <p:nvPicPr>
          <p:cNvPr id="17" name="Picture 16" descr="Ice hockey players skating towards puck">
            <a:extLst>
              <a:ext uri="{FF2B5EF4-FFF2-40B4-BE49-F238E27FC236}">
                <a16:creationId xmlns:a16="http://schemas.microsoft.com/office/drawing/2014/main" id="{2CD2B8E5-C613-3B69-7384-7D96F7CA5A28}"/>
              </a:ext>
            </a:extLst>
          </p:cNvPr>
          <p:cNvPicPr>
            <a:picLocks noChangeAspect="1"/>
          </p:cNvPicPr>
          <p:nvPr/>
        </p:nvPicPr>
        <p:blipFill>
          <a:blip r:embed="rId3">
            <a:extLst>
              <a:ext uri="{28A0092B-C50C-407E-A947-70E740481C1C}">
                <a14:useLocalDpi xmlns:a14="http://schemas.microsoft.com/office/drawing/2010/main" val="0"/>
              </a:ext>
            </a:extLst>
          </a:blip>
          <a:srcRect l="29333" r="22256"/>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8889C5C8-CF6B-A898-F3EA-91C30767B16D}"/>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30473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2A0CC-A3C9-76D3-1278-A62C2E00333E}"/>
              </a:ext>
            </a:extLst>
          </p:cNvPr>
          <p:cNvSpPr>
            <a:spLocks noGrp="1"/>
          </p:cNvSpPr>
          <p:nvPr>
            <p:ph type="title"/>
          </p:nvPr>
        </p:nvSpPr>
        <p:spPr>
          <a:xfrm>
            <a:off x="836679" y="723898"/>
            <a:ext cx="6002110" cy="1495425"/>
          </a:xfrm>
        </p:spPr>
        <p:txBody>
          <a:bodyPr>
            <a:normAutofit fontScale="90000"/>
          </a:bodyPr>
          <a:lstStyle/>
          <a:p>
            <a:r>
              <a:rPr lang="en-US" sz="4000"/>
              <a:t>Research and Surveillance: Study It, Track It, Understand It!</a:t>
            </a:r>
          </a:p>
        </p:txBody>
      </p:sp>
      <p:sp>
        <p:nvSpPr>
          <p:cNvPr id="3" name="Content Placeholder 2">
            <a:extLst>
              <a:ext uri="{FF2B5EF4-FFF2-40B4-BE49-F238E27FC236}">
                <a16:creationId xmlns:a16="http://schemas.microsoft.com/office/drawing/2014/main" id="{8D939874-8F67-8B64-59B3-0D1687A4F332}"/>
              </a:ext>
            </a:extLst>
          </p:cNvPr>
          <p:cNvSpPr>
            <a:spLocks noGrp="1"/>
          </p:cNvSpPr>
          <p:nvPr>
            <p:ph idx="1"/>
          </p:nvPr>
        </p:nvSpPr>
        <p:spPr>
          <a:xfrm>
            <a:off x="836680" y="2405067"/>
            <a:ext cx="6002110" cy="3729034"/>
          </a:xfrm>
        </p:spPr>
        <p:txBody>
          <a:bodyPr>
            <a:normAutofit/>
          </a:bodyPr>
          <a:lstStyle/>
          <a:p>
            <a:pPr lvl="0"/>
            <a:r>
              <a:rPr lang="en-CA" sz="2000" b="1"/>
              <a:t>Invest</a:t>
            </a:r>
            <a:r>
              <a:rPr lang="en-CA" sz="2000"/>
              <a:t> in data collection and monitoring systems to track trends in active outdoor play and to identify gaps and inequities.</a:t>
            </a:r>
          </a:p>
          <a:p>
            <a:pPr lvl="0"/>
            <a:r>
              <a:rPr lang="en-CA" sz="2000" b="1"/>
              <a:t>Explore</a:t>
            </a:r>
            <a:r>
              <a:rPr lang="en-CA" sz="2000"/>
              <a:t> the optimal quality and quantity of active outdoor play for healthy people and communities.</a:t>
            </a:r>
          </a:p>
          <a:p>
            <a:pPr lvl="0"/>
            <a:r>
              <a:rPr lang="en-CA" sz="2000" b="1"/>
              <a:t>Establish</a:t>
            </a:r>
            <a:r>
              <a:rPr lang="en-CA" sz="2000"/>
              <a:t> causal pathways between active outdoor play, and health and well-being outcomes.</a:t>
            </a:r>
          </a:p>
          <a:p>
            <a:endParaRPr lang="en-US" sz="2000"/>
          </a:p>
        </p:txBody>
      </p:sp>
      <p:pic>
        <p:nvPicPr>
          <p:cNvPr id="13" name="Picture 12" descr="People in wheelchairs playing basketball in sun">
            <a:extLst>
              <a:ext uri="{FF2B5EF4-FFF2-40B4-BE49-F238E27FC236}">
                <a16:creationId xmlns:a16="http://schemas.microsoft.com/office/drawing/2014/main" id="{6EEC1C62-77E3-1596-DFDB-BB2EF364CB63}"/>
              </a:ext>
            </a:extLst>
          </p:cNvPr>
          <p:cNvPicPr>
            <a:picLocks noChangeAspect="1"/>
          </p:cNvPicPr>
          <p:nvPr/>
        </p:nvPicPr>
        <p:blipFill>
          <a:blip r:embed="rId3">
            <a:extLst>
              <a:ext uri="{28A0092B-C50C-407E-A947-70E740481C1C}">
                <a14:useLocalDpi xmlns:a14="http://schemas.microsoft.com/office/drawing/2010/main" val="0"/>
              </a:ext>
            </a:extLst>
          </a:blip>
          <a:srcRect l="29942" r="21463" b="-1"/>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B145A83D-966A-5DF8-439A-5F1D7EBAD62C}"/>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33</a:t>
            </a:fld>
            <a:endParaRPr lang="en-US">
              <a:solidFill>
                <a:srgbClr val="FFFFFF"/>
              </a:solidFill>
            </a:endParaRPr>
          </a:p>
        </p:txBody>
      </p:sp>
    </p:spTree>
    <p:extLst>
      <p:ext uri="{BB962C8B-B14F-4D97-AF65-F5344CB8AC3E}">
        <p14:creationId xmlns:p14="http://schemas.microsoft.com/office/powerpoint/2010/main" val="225182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59F1C8-1B48-CB69-BACC-9E00DB5FE282}"/>
              </a:ext>
            </a:extLst>
          </p:cNvPr>
          <p:cNvSpPr>
            <a:spLocks noGrp="1"/>
          </p:cNvSpPr>
          <p:nvPr>
            <p:ph type="title"/>
          </p:nvPr>
        </p:nvSpPr>
        <p:spPr>
          <a:xfrm>
            <a:off x="836679" y="723898"/>
            <a:ext cx="6002110" cy="1495425"/>
          </a:xfrm>
        </p:spPr>
        <p:txBody>
          <a:bodyPr>
            <a:normAutofit fontScale="90000"/>
          </a:bodyPr>
          <a:lstStyle/>
          <a:p>
            <a:r>
              <a:rPr lang="en-US" sz="4000"/>
              <a:t>Policy and Legislation: Create Frameworks for Equitable Access!</a:t>
            </a:r>
          </a:p>
        </p:txBody>
      </p:sp>
      <p:sp>
        <p:nvSpPr>
          <p:cNvPr id="3" name="Content Placeholder 2">
            <a:extLst>
              <a:ext uri="{FF2B5EF4-FFF2-40B4-BE49-F238E27FC236}">
                <a16:creationId xmlns:a16="http://schemas.microsoft.com/office/drawing/2014/main" id="{9EF91AAA-AA3C-E0CF-C26F-896B9910BE7C}"/>
              </a:ext>
            </a:extLst>
          </p:cNvPr>
          <p:cNvSpPr>
            <a:spLocks noGrp="1"/>
          </p:cNvSpPr>
          <p:nvPr>
            <p:ph idx="1"/>
          </p:nvPr>
        </p:nvSpPr>
        <p:spPr>
          <a:xfrm>
            <a:off x="836680" y="2405067"/>
            <a:ext cx="6002110" cy="3729034"/>
          </a:xfrm>
        </p:spPr>
        <p:txBody>
          <a:bodyPr>
            <a:normAutofit/>
          </a:bodyPr>
          <a:lstStyle/>
          <a:p>
            <a:pPr lvl="0"/>
            <a:r>
              <a:rPr lang="en-CA" sz="2000" b="1"/>
              <a:t>Recognize</a:t>
            </a:r>
            <a:r>
              <a:rPr lang="en-CA" sz="2000"/>
              <a:t> access to active outdoor play as a fundamental right in health, education, recreation, and environmental policies.</a:t>
            </a:r>
          </a:p>
          <a:p>
            <a:pPr lvl="0"/>
            <a:r>
              <a:rPr lang="en-CA" sz="2000" b="1"/>
              <a:t>Encourage</a:t>
            </a:r>
            <a:r>
              <a:rPr lang="en-CA" sz="2000"/>
              <a:t> governments to enact and uphold policies that support active outdoor play.</a:t>
            </a:r>
          </a:p>
          <a:p>
            <a:pPr lvl="0"/>
            <a:r>
              <a:rPr lang="en-CA" sz="2000" b="1"/>
              <a:t>Promote, protect, value, and invest </a:t>
            </a:r>
            <a:r>
              <a:rPr lang="en-CA" sz="2000"/>
              <a:t>in outdoor play environments that connect neighborhoods, schools, recreational areas, and workplaces.</a:t>
            </a:r>
          </a:p>
          <a:p>
            <a:endParaRPr lang="en-US" sz="2000"/>
          </a:p>
        </p:txBody>
      </p:sp>
      <p:sp>
        <p:nvSpPr>
          <p:cNvPr id="4" name="Slide Number Placeholder 3">
            <a:extLst>
              <a:ext uri="{FF2B5EF4-FFF2-40B4-BE49-F238E27FC236}">
                <a16:creationId xmlns:a16="http://schemas.microsoft.com/office/drawing/2014/main" id="{AB0F7267-154B-84A6-CC1F-9180EE2F058D}"/>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34</a:t>
            </a:fld>
            <a:endParaRPr lang="en-US">
              <a:solidFill>
                <a:srgbClr val="FFFFFF"/>
              </a:solidFill>
            </a:endParaRPr>
          </a:p>
        </p:txBody>
      </p:sp>
      <p:pic>
        <p:nvPicPr>
          <p:cNvPr id="13" name="Picture 12" descr="Child climbing on playground">
            <a:extLst>
              <a:ext uri="{FF2B5EF4-FFF2-40B4-BE49-F238E27FC236}">
                <a16:creationId xmlns:a16="http://schemas.microsoft.com/office/drawing/2014/main" id="{2FF6D7F9-4B08-1726-C08D-2D98F42538F7}"/>
              </a:ext>
            </a:extLst>
          </p:cNvPr>
          <p:cNvPicPr>
            <a:picLocks noChangeAspect="1"/>
          </p:cNvPicPr>
          <p:nvPr/>
        </p:nvPicPr>
        <p:blipFill>
          <a:blip r:embed="rId3">
            <a:extLst>
              <a:ext uri="{28A0092B-C50C-407E-A947-70E740481C1C}">
                <a14:useLocalDpi xmlns:a14="http://schemas.microsoft.com/office/drawing/2010/main" val="0"/>
              </a:ext>
            </a:extLst>
          </a:blip>
          <a:srcRect l="37354" r="14235"/>
          <a:stretch>
            <a:fillRect/>
          </a:stretch>
        </p:blipFill>
        <p:spPr>
          <a:xfrm>
            <a:off x="7199440" y="10"/>
            <a:ext cx="4992560" cy="6857990"/>
          </a:xfrm>
          <a:prstGeom prst="rect">
            <a:avLst/>
          </a:prstGeom>
          <a:effectLst/>
        </p:spPr>
      </p:pic>
    </p:spTree>
    <p:extLst>
      <p:ext uri="{BB962C8B-B14F-4D97-AF65-F5344CB8AC3E}">
        <p14:creationId xmlns:p14="http://schemas.microsoft.com/office/powerpoint/2010/main" val="70549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FA4C2D-2DE6-3613-516C-8FBE1B415F39}"/>
              </a:ext>
            </a:extLst>
          </p:cNvPr>
          <p:cNvSpPr>
            <a:spLocks noGrp="1"/>
          </p:cNvSpPr>
          <p:nvPr>
            <p:ph type="title"/>
          </p:nvPr>
        </p:nvSpPr>
        <p:spPr>
          <a:xfrm>
            <a:off x="836679" y="723898"/>
            <a:ext cx="6002110" cy="1495425"/>
          </a:xfrm>
        </p:spPr>
        <p:txBody>
          <a:bodyPr>
            <a:normAutofit fontScale="90000"/>
          </a:bodyPr>
          <a:lstStyle/>
          <a:p>
            <a:r>
              <a:rPr lang="en-US" sz="4000"/>
              <a:t>Education and Schools: Teach Through Play and Redesign Spaces!</a:t>
            </a:r>
          </a:p>
        </p:txBody>
      </p:sp>
      <p:sp>
        <p:nvSpPr>
          <p:cNvPr id="3" name="Content Placeholder 2">
            <a:extLst>
              <a:ext uri="{FF2B5EF4-FFF2-40B4-BE49-F238E27FC236}">
                <a16:creationId xmlns:a16="http://schemas.microsoft.com/office/drawing/2014/main" id="{51042B0E-A99C-F9A9-32F1-217E0338CFD5}"/>
              </a:ext>
            </a:extLst>
          </p:cNvPr>
          <p:cNvSpPr>
            <a:spLocks noGrp="1"/>
          </p:cNvSpPr>
          <p:nvPr>
            <p:ph idx="1"/>
          </p:nvPr>
        </p:nvSpPr>
        <p:spPr>
          <a:xfrm>
            <a:off x="836680" y="2405067"/>
            <a:ext cx="6002110" cy="3729034"/>
          </a:xfrm>
        </p:spPr>
        <p:txBody>
          <a:bodyPr>
            <a:normAutofit/>
          </a:bodyPr>
          <a:lstStyle/>
          <a:p>
            <a:pPr lvl="0"/>
            <a:r>
              <a:rPr lang="en-CA" sz="2000" b="1"/>
              <a:t>Encourage</a:t>
            </a:r>
            <a:r>
              <a:rPr lang="en-CA" sz="2000"/>
              <a:t> colleges, adult education centers, and community learning centers to integrate ongoing professional development related to active outdoor play and learning into programs.</a:t>
            </a:r>
          </a:p>
          <a:p>
            <a:pPr lvl="0"/>
            <a:r>
              <a:rPr lang="en-CA" sz="2000" b="1"/>
              <a:t>Require</a:t>
            </a:r>
            <a:r>
              <a:rPr lang="en-CA" sz="2000"/>
              <a:t> daily active outdoor playtime in early childhood education and K–12 school policies. </a:t>
            </a:r>
          </a:p>
          <a:p>
            <a:pPr lvl="0"/>
            <a:r>
              <a:rPr lang="en-CA" sz="2000" b="1"/>
              <a:t>Integrate</a:t>
            </a:r>
            <a:r>
              <a:rPr lang="en-CA" sz="2000"/>
              <a:t> outdoor classrooms and nature-based learning into education systems.</a:t>
            </a:r>
          </a:p>
          <a:p>
            <a:endParaRPr lang="en-US" sz="2000"/>
          </a:p>
        </p:txBody>
      </p:sp>
      <p:pic>
        <p:nvPicPr>
          <p:cNvPr id="15" name="Picture 14" descr="Seniors playing tennis">
            <a:extLst>
              <a:ext uri="{FF2B5EF4-FFF2-40B4-BE49-F238E27FC236}">
                <a16:creationId xmlns:a16="http://schemas.microsoft.com/office/drawing/2014/main" id="{38E091A0-C689-CA11-48AB-5A33CFC7C3F1}"/>
              </a:ext>
            </a:extLst>
          </p:cNvPr>
          <p:cNvPicPr>
            <a:picLocks noChangeAspect="1"/>
          </p:cNvPicPr>
          <p:nvPr/>
        </p:nvPicPr>
        <p:blipFill>
          <a:blip r:embed="rId3">
            <a:extLst>
              <a:ext uri="{28A0092B-C50C-407E-A947-70E740481C1C}">
                <a14:useLocalDpi xmlns:a14="http://schemas.microsoft.com/office/drawing/2010/main" val="0"/>
              </a:ext>
            </a:extLst>
          </a:blip>
          <a:srcRect l="17575" t="532" r="33831" b="-533"/>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F56D2A35-BD19-C51A-ECC0-56779A61F547}"/>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35</a:t>
            </a:fld>
            <a:endParaRPr lang="en-US">
              <a:solidFill>
                <a:srgbClr val="FFFFFF"/>
              </a:solidFill>
            </a:endParaRPr>
          </a:p>
        </p:txBody>
      </p:sp>
    </p:spTree>
    <p:extLst>
      <p:ext uri="{BB962C8B-B14F-4D97-AF65-F5344CB8AC3E}">
        <p14:creationId xmlns:p14="http://schemas.microsoft.com/office/powerpoint/2010/main" val="214092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BD1C9-E270-2E07-AC17-E3AF2B44B3DB}"/>
              </a:ext>
            </a:extLst>
          </p:cNvPr>
          <p:cNvSpPr>
            <a:spLocks noGrp="1"/>
          </p:cNvSpPr>
          <p:nvPr>
            <p:ph type="title"/>
          </p:nvPr>
        </p:nvSpPr>
        <p:spPr>
          <a:xfrm>
            <a:off x="836679" y="723898"/>
            <a:ext cx="6002110" cy="1495425"/>
          </a:xfrm>
        </p:spPr>
        <p:txBody>
          <a:bodyPr>
            <a:normAutofit fontScale="90000"/>
          </a:bodyPr>
          <a:lstStyle/>
          <a:p>
            <a:r>
              <a:rPr lang="en-US" sz="4000"/>
              <a:t>Public Health and Healthcare: Prescribe Play for Health!</a:t>
            </a:r>
          </a:p>
        </p:txBody>
      </p:sp>
      <p:sp>
        <p:nvSpPr>
          <p:cNvPr id="3" name="Content Placeholder 2">
            <a:extLst>
              <a:ext uri="{FF2B5EF4-FFF2-40B4-BE49-F238E27FC236}">
                <a16:creationId xmlns:a16="http://schemas.microsoft.com/office/drawing/2014/main" id="{8D8D321C-8992-F1AA-6E5B-95F9EEAB3C69}"/>
              </a:ext>
            </a:extLst>
          </p:cNvPr>
          <p:cNvSpPr>
            <a:spLocks noGrp="1"/>
          </p:cNvSpPr>
          <p:nvPr>
            <p:ph idx="1"/>
          </p:nvPr>
        </p:nvSpPr>
        <p:spPr>
          <a:xfrm>
            <a:off x="836680" y="2405067"/>
            <a:ext cx="6002110" cy="3729034"/>
          </a:xfrm>
        </p:spPr>
        <p:txBody>
          <a:bodyPr>
            <a:normAutofit/>
          </a:bodyPr>
          <a:lstStyle/>
          <a:p>
            <a:pPr lvl="0"/>
            <a:r>
              <a:rPr lang="en-CA" sz="2000" b="1"/>
              <a:t>Educate</a:t>
            </a:r>
            <a:r>
              <a:rPr lang="en-CA" sz="2000"/>
              <a:t> medical professionals, patients, and communities on the health benefits of active outdoor play.</a:t>
            </a:r>
          </a:p>
          <a:p>
            <a:pPr lvl="0"/>
            <a:r>
              <a:rPr lang="en-CA" sz="2000" b="1"/>
              <a:t>Integrate</a:t>
            </a:r>
            <a:r>
              <a:rPr lang="en-CA" sz="2000"/>
              <a:t> active outdoor play into healthcare practice and public health initiatives to reduce sedentary behavior and improve health.</a:t>
            </a:r>
          </a:p>
          <a:p>
            <a:pPr lvl="0"/>
            <a:r>
              <a:rPr lang="en-CA" sz="2000" b="1"/>
              <a:t>Collaborate</a:t>
            </a:r>
            <a:r>
              <a:rPr lang="en-CA" sz="2000"/>
              <a:t> across sectors to develop localized public health strategies that promote active outdoor play.</a:t>
            </a:r>
          </a:p>
          <a:p>
            <a:endParaRPr lang="en-US" sz="2000"/>
          </a:p>
        </p:txBody>
      </p:sp>
      <p:pic>
        <p:nvPicPr>
          <p:cNvPr id="10" name="Picture 9" descr="Father playing basketball with daughter">
            <a:extLst>
              <a:ext uri="{FF2B5EF4-FFF2-40B4-BE49-F238E27FC236}">
                <a16:creationId xmlns:a16="http://schemas.microsoft.com/office/drawing/2014/main" id="{8EBF8961-E828-5265-6EF8-7909ABE006D1}"/>
              </a:ext>
            </a:extLst>
          </p:cNvPr>
          <p:cNvPicPr>
            <a:picLocks noChangeAspect="1"/>
          </p:cNvPicPr>
          <p:nvPr/>
        </p:nvPicPr>
        <p:blipFill>
          <a:blip r:embed="rId3">
            <a:extLst>
              <a:ext uri="{28A0092B-C50C-407E-A947-70E740481C1C}">
                <a14:useLocalDpi xmlns:a14="http://schemas.microsoft.com/office/drawing/2010/main" val="0"/>
              </a:ext>
            </a:extLst>
          </a:blip>
          <a:srcRect l="35641" r="15765" b="-1"/>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746E0781-67CB-1F92-E1A9-2C8F4A4EC9B9}"/>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36</a:t>
            </a:fld>
            <a:endParaRPr lang="en-US">
              <a:solidFill>
                <a:srgbClr val="FFFFFF"/>
              </a:solidFill>
            </a:endParaRPr>
          </a:p>
        </p:txBody>
      </p:sp>
    </p:spTree>
    <p:extLst>
      <p:ext uri="{BB962C8B-B14F-4D97-AF65-F5344CB8AC3E}">
        <p14:creationId xmlns:p14="http://schemas.microsoft.com/office/powerpoint/2010/main" val="72673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C29589-AA38-0783-127A-8A98CE6AFA9D}"/>
              </a:ext>
            </a:extLst>
          </p:cNvPr>
          <p:cNvSpPr>
            <a:spLocks noGrp="1"/>
          </p:cNvSpPr>
          <p:nvPr>
            <p:ph type="title"/>
          </p:nvPr>
        </p:nvSpPr>
        <p:spPr>
          <a:xfrm>
            <a:off x="836679" y="723898"/>
            <a:ext cx="6002110" cy="1495425"/>
          </a:xfrm>
        </p:spPr>
        <p:txBody>
          <a:bodyPr>
            <a:normAutofit/>
          </a:bodyPr>
          <a:lstStyle/>
          <a:p>
            <a:r>
              <a:rPr lang="en-US" sz="4000"/>
              <a:t>Urban Planning: Design Cities that Invite Play!</a:t>
            </a:r>
          </a:p>
        </p:txBody>
      </p:sp>
      <p:sp>
        <p:nvSpPr>
          <p:cNvPr id="3" name="Content Placeholder 2">
            <a:extLst>
              <a:ext uri="{FF2B5EF4-FFF2-40B4-BE49-F238E27FC236}">
                <a16:creationId xmlns:a16="http://schemas.microsoft.com/office/drawing/2014/main" id="{BFCF8892-4E8D-8074-A5E4-BCD17EF34F1A}"/>
              </a:ext>
            </a:extLst>
          </p:cNvPr>
          <p:cNvSpPr>
            <a:spLocks noGrp="1"/>
          </p:cNvSpPr>
          <p:nvPr>
            <p:ph idx="1"/>
          </p:nvPr>
        </p:nvSpPr>
        <p:spPr>
          <a:xfrm>
            <a:off x="836680" y="2405067"/>
            <a:ext cx="6002110" cy="3729034"/>
          </a:xfrm>
        </p:spPr>
        <p:txBody>
          <a:bodyPr>
            <a:normAutofit/>
          </a:bodyPr>
          <a:lstStyle/>
          <a:p>
            <a:pPr lvl="0"/>
            <a:r>
              <a:rPr lang="en-CA" sz="2000" b="1"/>
              <a:t>Design</a:t>
            </a:r>
            <a:r>
              <a:rPr lang="en-CA" sz="2000"/>
              <a:t> accessible, safe, and play-friendly outdoor spaces in and around neighborhoods.</a:t>
            </a:r>
          </a:p>
          <a:p>
            <a:pPr lvl="0"/>
            <a:r>
              <a:rPr lang="en-CA" sz="2000" b="1"/>
              <a:t>Prioritize</a:t>
            </a:r>
            <a:r>
              <a:rPr lang="en-CA" sz="2000"/>
              <a:t> the preservation and restoration of natural environments that encourage active outdoor play when designing or redesigning communities.</a:t>
            </a:r>
          </a:p>
          <a:p>
            <a:pPr lvl="0"/>
            <a:r>
              <a:rPr lang="en-CA" sz="2000" b="1"/>
              <a:t>Reform</a:t>
            </a:r>
            <a:r>
              <a:rPr lang="en-CA" sz="2000"/>
              <a:t> municipal policies and bylaws to actively support and enable active outdoor play.</a:t>
            </a:r>
          </a:p>
          <a:p>
            <a:endParaRPr lang="en-US" sz="2000"/>
          </a:p>
        </p:txBody>
      </p:sp>
      <p:pic>
        <p:nvPicPr>
          <p:cNvPr id="10" name="Picture 9" descr="Couple with child on bridge in modern city">
            <a:extLst>
              <a:ext uri="{FF2B5EF4-FFF2-40B4-BE49-F238E27FC236}">
                <a16:creationId xmlns:a16="http://schemas.microsoft.com/office/drawing/2014/main" id="{9225B547-1D64-84F4-BE32-AE1C71FD4506}"/>
              </a:ext>
            </a:extLst>
          </p:cNvPr>
          <p:cNvPicPr>
            <a:picLocks noChangeAspect="1"/>
          </p:cNvPicPr>
          <p:nvPr/>
        </p:nvPicPr>
        <p:blipFill>
          <a:blip r:embed="rId3">
            <a:extLst>
              <a:ext uri="{28A0092B-C50C-407E-A947-70E740481C1C}">
                <a14:useLocalDpi xmlns:a14="http://schemas.microsoft.com/office/drawing/2010/main" val="0"/>
              </a:ext>
            </a:extLst>
          </a:blip>
          <a:srcRect l="29334" r="22255"/>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B7961050-4329-CF93-D663-FAD262292E52}"/>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37</a:t>
            </a:fld>
            <a:endParaRPr lang="en-US">
              <a:solidFill>
                <a:srgbClr val="FFFFFF"/>
              </a:solidFill>
            </a:endParaRPr>
          </a:p>
        </p:txBody>
      </p:sp>
    </p:spTree>
    <p:extLst>
      <p:ext uri="{BB962C8B-B14F-4D97-AF65-F5344CB8AC3E}">
        <p14:creationId xmlns:p14="http://schemas.microsoft.com/office/powerpoint/2010/main" val="314421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93D2CF-11C0-9E06-3135-9642786FC1A0}"/>
              </a:ext>
            </a:extLst>
          </p:cNvPr>
          <p:cNvSpPr>
            <a:spLocks noGrp="1"/>
          </p:cNvSpPr>
          <p:nvPr>
            <p:ph type="title"/>
          </p:nvPr>
        </p:nvSpPr>
        <p:spPr>
          <a:xfrm>
            <a:off x="836679" y="723898"/>
            <a:ext cx="6002110" cy="1495425"/>
          </a:xfrm>
        </p:spPr>
        <p:txBody>
          <a:bodyPr>
            <a:normAutofit/>
          </a:bodyPr>
          <a:lstStyle/>
          <a:p>
            <a:r>
              <a:rPr lang="en-US" sz="4000"/>
              <a:t>Communities: Create Safe, Inclusive Spaces!</a:t>
            </a:r>
          </a:p>
        </p:txBody>
      </p:sp>
      <p:sp>
        <p:nvSpPr>
          <p:cNvPr id="3" name="Content Placeholder 2">
            <a:extLst>
              <a:ext uri="{FF2B5EF4-FFF2-40B4-BE49-F238E27FC236}">
                <a16:creationId xmlns:a16="http://schemas.microsoft.com/office/drawing/2014/main" id="{4D0DD472-EC83-8155-7A1B-E50F93AC8BA0}"/>
              </a:ext>
            </a:extLst>
          </p:cNvPr>
          <p:cNvSpPr>
            <a:spLocks noGrp="1"/>
          </p:cNvSpPr>
          <p:nvPr>
            <p:ph idx="1"/>
          </p:nvPr>
        </p:nvSpPr>
        <p:spPr>
          <a:xfrm>
            <a:off x="836680" y="2405067"/>
            <a:ext cx="6002110" cy="3729034"/>
          </a:xfrm>
        </p:spPr>
        <p:txBody>
          <a:bodyPr>
            <a:normAutofit/>
          </a:bodyPr>
          <a:lstStyle/>
          <a:p>
            <a:pPr lvl="0"/>
            <a:r>
              <a:rPr lang="en-CA" sz="2000" b="1"/>
              <a:t>Support</a:t>
            </a:r>
            <a:r>
              <a:rPr lang="en-CA" sz="2000"/>
              <a:t>, </a:t>
            </a:r>
            <a:r>
              <a:rPr lang="en-CA" sz="2000" b="1"/>
              <a:t>promote, and build on </a:t>
            </a:r>
            <a:r>
              <a:rPr lang="en-CA" sz="2000"/>
              <a:t>campaigns that emphasize the importance of active outdoor play as a health-promoting habit.</a:t>
            </a:r>
          </a:p>
          <a:p>
            <a:pPr lvl="0"/>
            <a:r>
              <a:rPr lang="en-CA" sz="2000" b="1"/>
              <a:t>Support</a:t>
            </a:r>
            <a:r>
              <a:rPr lang="en-CA" sz="2000"/>
              <a:t>, </a:t>
            </a:r>
            <a:r>
              <a:rPr lang="en-CA" sz="2000" b="1"/>
              <a:t>promote, and build on </a:t>
            </a:r>
            <a:r>
              <a:rPr lang="en-CA" sz="2000"/>
              <a:t>efforts that promote benefit-risk approaches to active outdoor play.</a:t>
            </a:r>
          </a:p>
          <a:p>
            <a:pPr lvl="0"/>
            <a:r>
              <a:rPr lang="en-CA" sz="2000" b="1"/>
              <a:t>Encourage</a:t>
            </a:r>
            <a:r>
              <a:rPr lang="en-CA" sz="2000"/>
              <a:t> intergenerational active outdoor play to strengthen community connections.</a:t>
            </a:r>
          </a:p>
          <a:p>
            <a:endParaRPr lang="en-US" sz="2000"/>
          </a:p>
        </p:txBody>
      </p:sp>
      <p:pic>
        <p:nvPicPr>
          <p:cNvPr id="9" name="Picture 8" descr="Children playing hockey">
            <a:extLst>
              <a:ext uri="{FF2B5EF4-FFF2-40B4-BE49-F238E27FC236}">
                <a16:creationId xmlns:a16="http://schemas.microsoft.com/office/drawing/2014/main" id="{E8D3DC14-EA0E-47A2-1A6C-5DDC5CF99FBD}"/>
              </a:ext>
            </a:extLst>
          </p:cNvPr>
          <p:cNvPicPr>
            <a:picLocks noChangeAspect="1"/>
          </p:cNvPicPr>
          <p:nvPr/>
        </p:nvPicPr>
        <p:blipFill>
          <a:blip r:embed="rId3">
            <a:extLst>
              <a:ext uri="{28A0092B-C50C-407E-A947-70E740481C1C}">
                <a14:useLocalDpi xmlns:a14="http://schemas.microsoft.com/office/drawing/2010/main" val="0"/>
              </a:ext>
            </a:extLst>
          </a:blip>
          <a:srcRect l="17462" r="17381" b="-2"/>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25B8951D-3D82-2CA0-011F-489FA028DBA8}"/>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38</a:t>
            </a:fld>
            <a:endParaRPr lang="en-US">
              <a:solidFill>
                <a:srgbClr val="FFFFFF"/>
              </a:solidFill>
            </a:endParaRPr>
          </a:p>
        </p:txBody>
      </p:sp>
    </p:spTree>
    <p:extLst>
      <p:ext uri="{BB962C8B-B14F-4D97-AF65-F5344CB8AC3E}">
        <p14:creationId xmlns:p14="http://schemas.microsoft.com/office/powerpoint/2010/main" val="1707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62016B-5E15-C1B9-9C05-DE8387FBA993}"/>
              </a:ext>
            </a:extLst>
          </p:cNvPr>
          <p:cNvSpPr>
            <a:spLocks noGrp="1"/>
          </p:cNvSpPr>
          <p:nvPr>
            <p:ph type="title"/>
          </p:nvPr>
        </p:nvSpPr>
        <p:spPr>
          <a:xfrm>
            <a:off x="836679" y="723898"/>
            <a:ext cx="6002110" cy="1495425"/>
          </a:xfrm>
        </p:spPr>
        <p:txBody>
          <a:bodyPr>
            <a:normAutofit/>
          </a:bodyPr>
          <a:lstStyle/>
          <a:p>
            <a:r>
              <a:rPr lang="en-US" sz="4000"/>
              <a:t>Families: Play Together, Outdoors!</a:t>
            </a:r>
          </a:p>
        </p:txBody>
      </p:sp>
      <p:sp>
        <p:nvSpPr>
          <p:cNvPr id="3" name="Content Placeholder 2">
            <a:extLst>
              <a:ext uri="{FF2B5EF4-FFF2-40B4-BE49-F238E27FC236}">
                <a16:creationId xmlns:a16="http://schemas.microsoft.com/office/drawing/2014/main" id="{972F2495-A72B-A24C-6D4E-D1B6B09D1C78}"/>
              </a:ext>
            </a:extLst>
          </p:cNvPr>
          <p:cNvSpPr>
            <a:spLocks noGrp="1"/>
          </p:cNvSpPr>
          <p:nvPr>
            <p:ph idx="1"/>
          </p:nvPr>
        </p:nvSpPr>
        <p:spPr>
          <a:xfrm>
            <a:off x="836680" y="2405067"/>
            <a:ext cx="6002110" cy="3729034"/>
          </a:xfrm>
        </p:spPr>
        <p:txBody>
          <a:bodyPr>
            <a:normAutofit/>
          </a:bodyPr>
          <a:lstStyle/>
          <a:p>
            <a:pPr lvl="0"/>
            <a:r>
              <a:rPr lang="en-CA" sz="2000" b="1"/>
              <a:t>Play</a:t>
            </a:r>
            <a:r>
              <a:rPr lang="en-CA" sz="2000"/>
              <a:t> with others, including companion animals, to nourish a sense of community and connection to the outdoors.</a:t>
            </a:r>
          </a:p>
          <a:p>
            <a:pPr lvl="0"/>
            <a:r>
              <a:rPr lang="en-CA" sz="2000" b="1"/>
              <a:t>Encourage</a:t>
            </a:r>
            <a:r>
              <a:rPr lang="en-CA" sz="2000"/>
              <a:t> and </a:t>
            </a:r>
            <a:r>
              <a:rPr lang="en-CA" sz="2000" b="1"/>
              <a:t>model </a:t>
            </a:r>
            <a:r>
              <a:rPr lang="en-CA" sz="2000"/>
              <a:t>active outdoor play as a normative behavior in your neighborhood.</a:t>
            </a:r>
          </a:p>
          <a:p>
            <a:pPr lvl="0"/>
            <a:r>
              <a:rPr lang="en-CA" sz="2000" b="1"/>
              <a:t>Support</a:t>
            </a:r>
            <a:r>
              <a:rPr lang="en-CA" sz="2000"/>
              <a:t> family members’ participation in active outdoor play by encouraging, facilitating, and engaging together.</a:t>
            </a:r>
          </a:p>
          <a:p>
            <a:endParaRPr lang="en-US" sz="2000"/>
          </a:p>
        </p:txBody>
      </p:sp>
      <p:pic>
        <p:nvPicPr>
          <p:cNvPr id="10" name="Picture 9" descr="People running happily in snow">
            <a:extLst>
              <a:ext uri="{FF2B5EF4-FFF2-40B4-BE49-F238E27FC236}">
                <a16:creationId xmlns:a16="http://schemas.microsoft.com/office/drawing/2014/main" id="{81CD595E-D1C8-AEAB-37C7-869312F7B2C0}"/>
              </a:ext>
            </a:extLst>
          </p:cNvPr>
          <p:cNvPicPr>
            <a:picLocks noChangeAspect="1"/>
          </p:cNvPicPr>
          <p:nvPr/>
        </p:nvPicPr>
        <p:blipFill>
          <a:blip r:embed="rId3">
            <a:extLst>
              <a:ext uri="{28A0092B-C50C-407E-A947-70E740481C1C}">
                <a14:useLocalDpi xmlns:a14="http://schemas.microsoft.com/office/drawing/2010/main" val="0"/>
              </a:ext>
            </a:extLst>
          </a:blip>
          <a:srcRect l="13023" r="38383" b="-1"/>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A333303E-60AC-4473-4085-63F7DFD2AEB2}"/>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39</a:t>
            </a:fld>
            <a:endParaRPr lang="en-US">
              <a:solidFill>
                <a:srgbClr val="FFFFFF"/>
              </a:solidFill>
            </a:endParaRPr>
          </a:p>
        </p:txBody>
      </p:sp>
    </p:spTree>
    <p:extLst>
      <p:ext uri="{BB962C8B-B14F-4D97-AF65-F5344CB8AC3E}">
        <p14:creationId xmlns:p14="http://schemas.microsoft.com/office/powerpoint/2010/main" val="110818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3443423" y="1396226"/>
            <a:ext cx="5305155" cy="5305155"/>
          </a:xfrm>
          <a:custGeom>
            <a:avLst/>
            <a:gdLst/>
            <a:ahLst/>
            <a:cxnLst/>
            <a:rect l="l" t="t" r="r" b="b"/>
            <a:pathLst>
              <a:path w="7957733" h="7957733">
                <a:moveTo>
                  <a:pt x="0" y="0"/>
                </a:moveTo>
                <a:lnTo>
                  <a:pt x="7957732" y="0"/>
                </a:lnTo>
                <a:lnTo>
                  <a:pt x="7957732" y="7957732"/>
                </a:lnTo>
                <a:lnTo>
                  <a:pt x="0" y="79577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Freeform 9"/>
          <p:cNvSpPr/>
          <p:nvPr/>
        </p:nvSpPr>
        <p:spPr>
          <a:xfrm>
            <a:off x="5405796" y="3295510"/>
            <a:ext cx="1380409" cy="1506586"/>
          </a:xfrm>
          <a:custGeom>
            <a:avLst/>
            <a:gdLst/>
            <a:ahLst/>
            <a:cxnLst/>
            <a:rect l="l" t="t" r="r" b="b"/>
            <a:pathLst>
              <a:path w="2070614" h="2259879">
                <a:moveTo>
                  <a:pt x="0" y="0"/>
                </a:moveTo>
                <a:lnTo>
                  <a:pt x="2070614" y="0"/>
                </a:lnTo>
                <a:lnTo>
                  <a:pt x="2070614" y="2259880"/>
                </a:lnTo>
                <a:lnTo>
                  <a:pt x="0" y="2259880"/>
                </a:lnTo>
                <a:lnTo>
                  <a:pt x="0" y="0"/>
                </a:lnTo>
                <a:close/>
              </a:path>
            </a:pathLst>
          </a:custGeom>
          <a:blipFill>
            <a:blip r:embed="rId5"/>
            <a:stretch>
              <a:fillRect/>
            </a:stretch>
          </a:blipFill>
        </p:spPr>
        <p:txBody>
          <a:bodyPr/>
          <a:lstStyle/>
          <a:p>
            <a:endParaRPr lang="en-US" sz="1200"/>
          </a:p>
        </p:txBody>
      </p:sp>
      <p:grpSp>
        <p:nvGrpSpPr>
          <p:cNvPr id="10" name="Group 10"/>
          <p:cNvGrpSpPr/>
          <p:nvPr/>
        </p:nvGrpSpPr>
        <p:grpSpPr>
          <a:xfrm>
            <a:off x="2078358" y="3314061"/>
            <a:ext cx="2057400" cy="1092777"/>
            <a:chOff x="0" y="-45408"/>
            <a:chExt cx="812800" cy="431714"/>
          </a:xfrm>
        </p:grpSpPr>
        <p:sp>
          <p:nvSpPr>
            <p:cNvPr id="11" name="Freeform 11"/>
            <p:cNvSpPr/>
            <p:nvPr/>
          </p:nvSpPr>
          <p:spPr>
            <a:xfrm>
              <a:off x="0" y="0"/>
              <a:ext cx="812800" cy="336464"/>
            </a:xfrm>
            <a:custGeom>
              <a:avLst/>
              <a:gdLst/>
              <a:ahLst/>
              <a:cxnLst/>
              <a:rect l="l" t="t" r="r" b="b"/>
              <a:pathLst>
                <a:path w="812800" h="336464">
                  <a:moveTo>
                    <a:pt x="127941" y="0"/>
                  </a:moveTo>
                  <a:lnTo>
                    <a:pt x="684859" y="0"/>
                  </a:lnTo>
                  <a:cubicBezTo>
                    <a:pt x="718791" y="0"/>
                    <a:pt x="751333" y="13479"/>
                    <a:pt x="775327" y="37473"/>
                  </a:cubicBezTo>
                  <a:cubicBezTo>
                    <a:pt x="799321" y="61467"/>
                    <a:pt x="812800" y="94009"/>
                    <a:pt x="812800" y="127941"/>
                  </a:cubicBezTo>
                  <a:lnTo>
                    <a:pt x="812800" y="208524"/>
                  </a:lnTo>
                  <a:cubicBezTo>
                    <a:pt x="812800" y="279183"/>
                    <a:pt x="755519" y="336464"/>
                    <a:pt x="684859" y="336464"/>
                  </a:cubicBezTo>
                  <a:lnTo>
                    <a:pt x="127941" y="336464"/>
                  </a:lnTo>
                  <a:cubicBezTo>
                    <a:pt x="94009" y="336464"/>
                    <a:pt x="61467" y="322985"/>
                    <a:pt x="37473" y="298991"/>
                  </a:cubicBezTo>
                  <a:cubicBezTo>
                    <a:pt x="13479" y="274998"/>
                    <a:pt x="0" y="242456"/>
                    <a:pt x="0" y="208524"/>
                  </a:cubicBezTo>
                  <a:lnTo>
                    <a:pt x="0" y="127941"/>
                  </a:lnTo>
                  <a:cubicBezTo>
                    <a:pt x="0" y="94009"/>
                    <a:pt x="13479" y="61467"/>
                    <a:pt x="37473" y="37473"/>
                  </a:cubicBezTo>
                  <a:cubicBezTo>
                    <a:pt x="61467" y="13479"/>
                    <a:pt x="94009" y="0"/>
                    <a:pt x="127941" y="0"/>
                  </a:cubicBezTo>
                  <a:close/>
                </a:path>
              </a:pathLst>
            </a:custGeom>
            <a:solidFill>
              <a:srgbClr val="FFFFFF"/>
            </a:solidFill>
            <a:ln w="114300" cap="rnd">
              <a:solidFill>
                <a:srgbClr val="394639"/>
              </a:solidFill>
              <a:prstDash val="solid"/>
              <a:round/>
            </a:ln>
          </p:spPr>
          <p:txBody>
            <a:bodyPr/>
            <a:lstStyle/>
            <a:p>
              <a:endParaRPr lang="en-US" sz="1200"/>
            </a:p>
          </p:txBody>
        </p:sp>
        <p:sp>
          <p:nvSpPr>
            <p:cNvPr id="12" name="TextBox 12"/>
            <p:cNvSpPr txBox="1"/>
            <p:nvPr/>
          </p:nvSpPr>
          <p:spPr>
            <a:xfrm>
              <a:off x="0" y="-45408"/>
              <a:ext cx="812800" cy="431714"/>
            </a:xfrm>
            <a:prstGeom prst="rect">
              <a:avLst/>
            </a:prstGeom>
          </p:spPr>
          <p:txBody>
            <a:bodyPr lIns="33867" tIns="33867" rIns="33867" bIns="33867" rtlCol="0" anchor="ctr"/>
            <a:lstStyle/>
            <a:p>
              <a:pPr algn="ctr">
                <a:lnSpc>
                  <a:spcPts val="2333"/>
                </a:lnSpc>
              </a:pPr>
              <a:r>
                <a:rPr lang="en-US" sz="2000" b="1">
                  <a:solidFill>
                    <a:srgbClr val="000000"/>
                  </a:solidFill>
                  <a:latin typeface="Arial"/>
                  <a:ea typeface="Arial"/>
                  <a:cs typeface="Arial"/>
                  <a:sym typeface="Arial"/>
                </a:rPr>
                <a:t>Physical Health</a:t>
              </a:r>
            </a:p>
          </p:txBody>
        </p:sp>
      </p:grpSp>
      <p:sp>
        <p:nvSpPr>
          <p:cNvPr id="13" name="TextBox 13"/>
          <p:cNvSpPr txBox="1"/>
          <p:nvPr/>
        </p:nvSpPr>
        <p:spPr>
          <a:xfrm>
            <a:off x="625811" y="233148"/>
            <a:ext cx="10940378" cy="668453"/>
          </a:xfrm>
          <a:prstGeom prst="rect">
            <a:avLst/>
          </a:prstGeom>
        </p:spPr>
        <p:txBody>
          <a:bodyPr lIns="0" tIns="0" rIns="0" bIns="0" rtlCol="0" anchor="t">
            <a:spAutoFit/>
          </a:bodyPr>
          <a:lstStyle/>
          <a:p>
            <a:pPr algn="ctr">
              <a:lnSpc>
                <a:spcPts val="6066"/>
              </a:lnSpc>
            </a:pPr>
            <a:r>
              <a:rPr lang="en-US" sz="2800" b="1">
                <a:solidFill>
                  <a:srgbClr val="000000"/>
                </a:solidFill>
                <a:latin typeface="Arial Bold"/>
                <a:ea typeface="Arial Bold"/>
                <a:cs typeface="Arial Bold"/>
                <a:sym typeface="Arial Bold"/>
              </a:rPr>
              <a:t>Why should we care about outdoor play?</a:t>
            </a:r>
          </a:p>
        </p:txBody>
      </p:sp>
      <p:grpSp>
        <p:nvGrpSpPr>
          <p:cNvPr id="14" name="Group 14"/>
          <p:cNvGrpSpPr/>
          <p:nvPr/>
        </p:nvGrpSpPr>
        <p:grpSpPr>
          <a:xfrm>
            <a:off x="3898411" y="1150855"/>
            <a:ext cx="2057400" cy="1092777"/>
            <a:chOff x="0" y="-49486"/>
            <a:chExt cx="812800" cy="431714"/>
          </a:xfrm>
        </p:grpSpPr>
        <p:sp>
          <p:nvSpPr>
            <p:cNvPr id="15" name="Freeform 15"/>
            <p:cNvSpPr/>
            <p:nvPr/>
          </p:nvSpPr>
          <p:spPr>
            <a:xfrm>
              <a:off x="0" y="0"/>
              <a:ext cx="812800" cy="336464"/>
            </a:xfrm>
            <a:custGeom>
              <a:avLst/>
              <a:gdLst/>
              <a:ahLst/>
              <a:cxnLst/>
              <a:rect l="l" t="t" r="r" b="b"/>
              <a:pathLst>
                <a:path w="812800" h="336464">
                  <a:moveTo>
                    <a:pt x="127941" y="0"/>
                  </a:moveTo>
                  <a:lnTo>
                    <a:pt x="684859" y="0"/>
                  </a:lnTo>
                  <a:cubicBezTo>
                    <a:pt x="718791" y="0"/>
                    <a:pt x="751333" y="13479"/>
                    <a:pt x="775327" y="37473"/>
                  </a:cubicBezTo>
                  <a:cubicBezTo>
                    <a:pt x="799321" y="61467"/>
                    <a:pt x="812800" y="94009"/>
                    <a:pt x="812800" y="127941"/>
                  </a:cubicBezTo>
                  <a:lnTo>
                    <a:pt x="812800" y="208524"/>
                  </a:lnTo>
                  <a:cubicBezTo>
                    <a:pt x="812800" y="279183"/>
                    <a:pt x="755519" y="336464"/>
                    <a:pt x="684859" y="336464"/>
                  </a:cubicBezTo>
                  <a:lnTo>
                    <a:pt x="127941" y="336464"/>
                  </a:lnTo>
                  <a:cubicBezTo>
                    <a:pt x="94009" y="336464"/>
                    <a:pt x="61467" y="322985"/>
                    <a:pt x="37473" y="298991"/>
                  </a:cubicBezTo>
                  <a:cubicBezTo>
                    <a:pt x="13479" y="274998"/>
                    <a:pt x="0" y="242456"/>
                    <a:pt x="0" y="208524"/>
                  </a:cubicBezTo>
                  <a:lnTo>
                    <a:pt x="0" y="127941"/>
                  </a:lnTo>
                  <a:cubicBezTo>
                    <a:pt x="0" y="94009"/>
                    <a:pt x="13479" y="61467"/>
                    <a:pt x="37473" y="37473"/>
                  </a:cubicBezTo>
                  <a:cubicBezTo>
                    <a:pt x="61467" y="13479"/>
                    <a:pt x="94009" y="0"/>
                    <a:pt x="127941" y="0"/>
                  </a:cubicBezTo>
                  <a:close/>
                </a:path>
              </a:pathLst>
            </a:custGeom>
            <a:solidFill>
              <a:srgbClr val="FFFFFF"/>
            </a:solidFill>
            <a:ln w="114300" cap="rnd">
              <a:solidFill>
                <a:srgbClr val="394639"/>
              </a:solidFill>
              <a:prstDash val="solid"/>
              <a:round/>
            </a:ln>
          </p:spPr>
          <p:txBody>
            <a:bodyPr/>
            <a:lstStyle/>
            <a:p>
              <a:endParaRPr lang="en-US" sz="1200"/>
            </a:p>
          </p:txBody>
        </p:sp>
        <p:sp>
          <p:nvSpPr>
            <p:cNvPr id="16" name="TextBox 16"/>
            <p:cNvSpPr txBox="1"/>
            <p:nvPr/>
          </p:nvSpPr>
          <p:spPr>
            <a:xfrm>
              <a:off x="0" y="-49486"/>
              <a:ext cx="812800" cy="431714"/>
            </a:xfrm>
            <a:prstGeom prst="rect">
              <a:avLst/>
            </a:prstGeom>
          </p:spPr>
          <p:txBody>
            <a:bodyPr lIns="33867" tIns="33867" rIns="33867" bIns="33867" rtlCol="0" anchor="ctr"/>
            <a:lstStyle/>
            <a:p>
              <a:pPr algn="ctr">
                <a:lnSpc>
                  <a:spcPts val="2333"/>
                </a:lnSpc>
              </a:pPr>
              <a:r>
                <a:rPr lang="en-US" sz="2000" b="1">
                  <a:solidFill>
                    <a:srgbClr val="000000"/>
                  </a:solidFill>
                  <a:latin typeface="Arial"/>
                  <a:ea typeface="Arial"/>
                  <a:cs typeface="Arial"/>
                  <a:sym typeface="Arial"/>
                </a:rPr>
                <a:t>Mental Health</a:t>
              </a:r>
            </a:p>
          </p:txBody>
        </p:sp>
      </p:grpSp>
      <p:grpSp>
        <p:nvGrpSpPr>
          <p:cNvPr id="17" name="Group 17"/>
          <p:cNvGrpSpPr/>
          <p:nvPr/>
        </p:nvGrpSpPr>
        <p:grpSpPr>
          <a:xfrm>
            <a:off x="7719877" y="2323284"/>
            <a:ext cx="2057400" cy="1092777"/>
            <a:chOff x="0" y="-47625"/>
            <a:chExt cx="812800" cy="431714"/>
          </a:xfrm>
        </p:grpSpPr>
        <p:sp>
          <p:nvSpPr>
            <p:cNvPr id="18" name="Freeform 18"/>
            <p:cNvSpPr/>
            <p:nvPr/>
          </p:nvSpPr>
          <p:spPr>
            <a:xfrm>
              <a:off x="0" y="0"/>
              <a:ext cx="812800" cy="336464"/>
            </a:xfrm>
            <a:custGeom>
              <a:avLst/>
              <a:gdLst/>
              <a:ahLst/>
              <a:cxnLst/>
              <a:rect l="l" t="t" r="r" b="b"/>
              <a:pathLst>
                <a:path w="812800" h="336464">
                  <a:moveTo>
                    <a:pt x="127941" y="0"/>
                  </a:moveTo>
                  <a:lnTo>
                    <a:pt x="684859" y="0"/>
                  </a:lnTo>
                  <a:cubicBezTo>
                    <a:pt x="718791" y="0"/>
                    <a:pt x="751333" y="13479"/>
                    <a:pt x="775327" y="37473"/>
                  </a:cubicBezTo>
                  <a:cubicBezTo>
                    <a:pt x="799321" y="61467"/>
                    <a:pt x="812800" y="94009"/>
                    <a:pt x="812800" y="127941"/>
                  </a:cubicBezTo>
                  <a:lnTo>
                    <a:pt x="812800" y="208524"/>
                  </a:lnTo>
                  <a:cubicBezTo>
                    <a:pt x="812800" y="279183"/>
                    <a:pt x="755519" y="336464"/>
                    <a:pt x="684859" y="336464"/>
                  </a:cubicBezTo>
                  <a:lnTo>
                    <a:pt x="127941" y="336464"/>
                  </a:lnTo>
                  <a:cubicBezTo>
                    <a:pt x="94009" y="336464"/>
                    <a:pt x="61467" y="322985"/>
                    <a:pt x="37473" y="298991"/>
                  </a:cubicBezTo>
                  <a:cubicBezTo>
                    <a:pt x="13479" y="274998"/>
                    <a:pt x="0" y="242456"/>
                    <a:pt x="0" y="208524"/>
                  </a:cubicBezTo>
                  <a:lnTo>
                    <a:pt x="0" y="127941"/>
                  </a:lnTo>
                  <a:cubicBezTo>
                    <a:pt x="0" y="94009"/>
                    <a:pt x="13479" y="61467"/>
                    <a:pt x="37473" y="37473"/>
                  </a:cubicBezTo>
                  <a:cubicBezTo>
                    <a:pt x="61467" y="13479"/>
                    <a:pt x="94009" y="0"/>
                    <a:pt x="127941" y="0"/>
                  </a:cubicBezTo>
                  <a:close/>
                </a:path>
              </a:pathLst>
            </a:custGeom>
            <a:solidFill>
              <a:srgbClr val="FFFFFF"/>
            </a:solidFill>
            <a:ln w="114300" cap="rnd">
              <a:solidFill>
                <a:srgbClr val="394639"/>
              </a:solidFill>
              <a:prstDash val="solid"/>
              <a:round/>
            </a:ln>
          </p:spPr>
          <p:txBody>
            <a:bodyPr/>
            <a:lstStyle/>
            <a:p>
              <a:endParaRPr lang="en-US" sz="1200"/>
            </a:p>
          </p:txBody>
        </p:sp>
        <p:sp>
          <p:nvSpPr>
            <p:cNvPr id="19" name="TextBox 19"/>
            <p:cNvSpPr txBox="1"/>
            <p:nvPr/>
          </p:nvSpPr>
          <p:spPr>
            <a:xfrm>
              <a:off x="0" y="-47625"/>
              <a:ext cx="812800" cy="431714"/>
            </a:xfrm>
            <a:prstGeom prst="rect">
              <a:avLst/>
            </a:prstGeom>
          </p:spPr>
          <p:txBody>
            <a:bodyPr lIns="33867" tIns="33867" rIns="33867" bIns="33867" rtlCol="0" anchor="ctr"/>
            <a:lstStyle/>
            <a:p>
              <a:pPr algn="ctr">
                <a:lnSpc>
                  <a:spcPts val="2333"/>
                </a:lnSpc>
              </a:pPr>
              <a:r>
                <a:rPr lang="en-US" b="1">
                  <a:solidFill>
                    <a:srgbClr val="000000"/>
                  </a:solidFill>
                  <a:latin typeface="Arial"/>
                  <a:ea typeface="Arial"/>
                  <a:cs typeface="Arial"/>
                  <a:sym typeface="Arial"/>
                </a:rPr>
                <a:t>Emotional Health</a:t>
              </a:r>
            </a:p>
          </p:txBody>
        </p:sp>
      </p:grpSp>
      <p:grpSp>
        <p:nvGrpSpPr>
          <p:cNvPr id="20" name="Group 20"/>
          <p:cNvGrpSpPr/>
          <p:nvPr/>
        </p:nvGrpSpPr>
        <p:grpSpPr>
          <a:xfrm>
            <a:off x="7421645" y="4915386"/>
            <a:ext cx="2057400" cy="1092777"/>
            <a:chOff x="0" y="-60266"/>
            <a:chExt cx="812800" cy="431714"/>
          </a:xfrm>
        </p:grpSpPr>
        <p:sp>
          <p:nvSpPr>
            <p:cNvPr id="21" name="Freeform 21"/>
            <p:cNvSpPr/>
            <p:nvPr/>
          </p:nvSpPr>
          <p:spPr>
            <a:xfrm>
              <a:off x="0" y="0"/>
              <a:ext cx="812800" cy="336464"/>
            </a:xfrm>
            <a:custGeom>
              <a:avLst/>
              <a:gdLst/>
              <a:ahLst/>
              <a:cxnLst/>
              <a:rect l="l" t="t" r="r" b="b"/>
              <a:pathLst>
                <a:path w="812800" h="336464">
                  <a:moveTo>
                    <a:pt x="127941" y="0"/>
                  </a:moveTo>
                  <a:lnTo>
                    <a:pt x="684859" y="0"/>
                  </a:lnTo>
                  <a:cubicBezTo>
                    <a:pt x="718791" y="0"/>
                    <a:pt x="751333" y="13479"/>
                    <a:pt x="775327" y="37473"/>
                  </a:cubicBezTo>
                  <a:cubicBezTo>
                    <a:pt x="799321" y="61467"/>
                    <a:pt x="812800" y="94009"/>
                    <a:pt x="812800" y="127941"/>
                  </a:cubicBezTo>
                  <a:lnTo>
                    <a:pt x="812800" y="208524"/>
                  </a:lnTo>
                  <a:cubicBezTo>
                    <a:pt x="812800" y="279183"/>
                    <a:pt x="755519" y="336464"/>
                    <a:pt x="684859" y="336464"/>
                  </a:cubicBezTo>
                  <a:lnTo>
                    <a:pt x="127941" y="336464"/>
                  </a:lnTo>
                  <a:cubicBezTo>
                    <a:pt x="94009" y="336464"/>
                    <a:pt x="61467" y="322985"/>
                    <a:pt x="37473" y="298991"/>
                  </a:cubicBezTo>
                  <a:cubicBezTo>
                    <a:pt x="13479" y="274998"/>
                    <a:pt x="0" y="242456"/>
                    <a:pt x="0" y="208524"/>
                  </a:cubicBezTo>
                  <a:lnTo>
                    <a:pt x="0" y="127941"/>
                  </a:lnTo>
                  <a:cubicBezTo>
                    <a:pt x="0" y="94009"/>
                    <a:pt x="13479" y="61467"/>
                    <a:pt x="37473" y="37473"/>
                  </a:cubicBezTo>
                  <a:cubicBezTo>
                    <a:pt x="61467" y="13479"/>
                    <a:pt x="94009" y="0"/>
                    <a:pt x="127941" y="0"/>
                  </a:cubicBezTo>
                  <a:close/>
                </a:path>
              </a:pathLst>
            </a:custGeom>
            <a:solidFill>
              <a:srgbClr val="FFFFFF"/>
            </a:solidFill>
            <a:ln w="114300" cap="rnd">
              <a:solidFill>
                <a:srgbClr val="394639"/>
              </a:solidFill>
              <a:prstDash val="solid"/>
              <a:round/>
            </a:ln>
          </p:spPr>
          <p:txBody>
            <a:bodyPr/>
            <a:lstStyle/>
            <a:p>
              <a:endParaRPr lang="en-US" sz="1200"/>
            </a:p>
          </p:txBody>
        </p:sp>
        <p:sp>
          <p:nvSpPr>
            <p:cNvPr id="22" name="TextBox 22"/>
            <p:cNvSpPr txBox="1"/>
            <p:nvPr/>
          </p:nvSpPr>
          <p:spPr>
            <a:xfrm>
              <a:off x="0" y="-60266"/>
              <a:ext cx="812800" cy="431714"/>
            </a:xfrm>
            <a:prstGeom prst="rect">
              <a:avLst/>
            </a:prstGeom>
          </p:spPr>
          <p:txBody>
            <a:bodyPr lIns="33867" tIns="33867" rIns="33867" bIns="33867" rtlCol="0" anchor="ctr"/>
            <a:lstStyle/>
            <a:p>
              <a:pPr algn="ctr">
                <a:lnSpc>
                  <a:spcPts val="2333"/>
                </a:lnSpc>
              </a:pPr>
              <a:r>
                <a:rPr lang="en-US" sz="2000" b="1">
                  <a:solidFill>
                    <a:srgbClr val="000000"/>
                  </a:solidFill>
                  <a:latin typeface="Arial"/>
                  <a:ea typeface="Arial"/>
                  <a:cs typeface="Arial"/>
                  <a:sym typeface="Arial"/>
                </a:rPr>
                <a:t>Social Health</a:t>
              </a:r>
            </a:p>
          </p:txBody>
        </p:sp>
      </p:grpSp>
      <p:grpSp>
        <p:nvGrpSpPr>
          <p:cNvPr id="23" name="Group 23"/>
          <p:cNvGrpSpPr/>
          <p:nvPr/>
        </p:nvGrpSpPr>
        <p:grpSpPr>
          <a:xfrm>
            <a:off x="3898411" y="5608602"/>
            <a:ext cx="2057400" cy="1092777"/>
            <a:chOff x="0" y="-54424"/>
            <a:chExt cx="812800" cy="431714"/>
          </a:xfrm>
        </p:grpSpPr>
        <p:sp>
          <p:nvSpPr>
            <p:cNvPr id="24" name="Freeform 24"/>
            <p:cNvSpPr/>
            <p:nvPr/>
          </p:nvSpPr>
          <p:spPr>
            <a:xfrm>
              <a:off x="0" y="0"/>
              <a:ext cx="812800" cy="336464"/>
            </a:xfrm>
            <a:custGeom>
              <a:avLst/>
              <a:gdLst/>
              <a:ahLst/>
              <a:cxnLst/>
              <a:rect l="l" t="t" r="r" b="b"/>
              <a:pathLst>
                <a:path w="812800" h="336464">
                  <a:moveTo>
                    <a:pt x="127941" y="0"/>
                  </a:moveTo>
                  <a:lnTo>
                    <a:pt x="684859" y="0"/>
                  </a:lnTo>
                  <a:cubicBezTo>
                    <a:pt x="718791" y="0"/>
                    <a:pt x="751333" y="13479"/>
                    <a:pt x="775327" y="37473"/>
                  </a:cubicBezTo>
                  <a:cubicBezTo>
                    <a:pt x="799321" y="61467"/>
                    <a:pt x="812800" y="94009"/>
                    <a:pt x="812800" y="127941"/>
                  </a:cubicBezTo>
                  <a:lnTo>
                    <a:pt x="812800" y="208524"/>
                  </a:lnTo>
                  <a:cubicBezTo>
                    <a:pt x="812800" y="279183"/>
                    <a:pt x="755519" y="336464"/>
                    <a:pt x="684859" y="336464"/>
                  </a:cubicBezTo>
                  <a:lnTo>
                    <a:pt x="127941" y="336464"/>
                  </a:lnTo>
                  <a:cubicBezTo>
                    <a:pt x="94009" y="336464"/>
                    <a:pt x="61467" y="322985"/>
                    <a:pt x="37473" y="298991"/>
                  </a:cubicBezTo>
                  <a:cubicBezTo>
                    <a:pt x="13479" y="274998"/>
                    <a:pt x="0" y="242456"/>
                    <a:pt x="0" y="208524"/>
                  </a:cubicBezTo>
                  <a:lnTo>
                    <a:pt x="0" y="127941"/>
                  </a:lnTo>
                  <a:cubicBezTo>
                    <a:pt x="0" y="94009"/>
                    <a:pt x="13479" y="61467"/>
                    <a:pt x="37473" y="37473"/>
                  </a:cubicBezTo>
                  <a:cubicBezTo>
                    <a:pt x="61467" y="13479"/>
                    <a:pt x="94009" y="0"/>
                    <a:pt x="127941" y="0"/>
                  </a:cubicBezTo>
                  <a:close/>
                </a:path>
              </a:pathLst>
            </a:custGeom>
            <a:solidFill>
              <a:srgbClr val="FFFFFF"/>
            </a:solidFill>
            <a:ln w="114300" cap="rnd">
              <a:solidFill>
                <a:srgbClr val="394639"/>
              </a:solidFill>
              <a:prstDash val="solid"/>
              <a:round/>
            </a:ln>
          </p:spPr>
          <p:txBody>
            <a:bodyPr/>
            <a:lstStyle/>
            <a:p>
              <a:endParaRPr lang="en-US" sz="1200"/>
            </a:p>
          </p:txBody>
        </p:sp>
        <p:sp>
          <p:nvSpPr>
            <p:cNvPr id="25" name="TextBox 25"/>
            <p:cNvSpPr txBox="1"/>
            <p:nvPr/>
          </p:nvSpPr>
          <p:spPr>
            <a:xfrm>
              <a:off x="0" y="-54424"/>
              <a:ext cx="812800" cy="431714"/>
            </a:xfrm>
            <a:prstGeom prst="rect">
              <a:avLst/>
            </a:prstGeom>
          </p:spPr>
          <p:txBody>
            <a:bodyPr lIns="33867" tIns="33867" rIns="33867" bIns="33867" rtlCol="0" anchor="ctr"/>
            <a:lstStyle/>
            <a:p>
              <a:pPr algn="ctr">
                <a:lnSpc>
                  <a:spcPts val="2333"/>
                </a:lnSpc>
              </a:pPr>
              <a:r>
                <a:rPr lang="en-US" sz="2000" b="1">
                  <a:solidFill>
                    <a:srgbClr val="000000"/>
                  </a:solidFill>
                  <a:latin typeface="Arial"/>
                  <a:ea typeface="Arial"/>
                  <a:cs typeface="Arial"/>
                  <a:sym typeface="Arial"/>
                </a:rPr>
                <a:t>Spiritual Health</a:t>
              </a:r>
            </a:p>
          </p:txBody>
        </p:sp>
      </p:grpSp>
      <p:sp>
        <p:nvSpPr>
          <p:cNvPr id="26" name="TextBox 26"/>
          <p:cNvSpPr txBox="1"/>
          <p:nvPr/>
        </p:nvSpPr>
        <p:spPr>
          <a:xfrm>
            <a:off x="7719877" y="6258984"/>
            <a:ext cx="4472123" cy="506357"/>
          </a:xfrm>
          <a:prstGeom prst="rect">
            <a:avLst/>
          </a:prstGeom>
        </p:spPr>
        <p:txBody>
          <a:bodyPr wrap="square" lIns="0" tIns="0" rIns="0" bIns="0" rtlCol="0" anchor="t">
            <a:spAutoFit/>
          </a:bodyPr>
          <a:lstStyle/>
          <a:p>
            <a:pPr algn="ctr">
              <a:lnSpc>
                <a:spcPts val="2053"/>
              </a:lnSpc>
              <a:spcBef>
                <a:spcPct val="0"/>
              </a:spcBef>
            </a:pPr>
            <a:r>
              <a:rPr lang="en-US" sz="1200">
                <a:solidFill>
                  <a:srgbClr val="000000"/>
                </a:solidFill>
                <a:latin typeface="Arial"/>
                <a:ea typeface="Arial"/>
                <a:cs typeface="Arial"/>
                <a:sym typeface="Arial"/>
              </a:rPr>
              <a:t>(Brussoni et al., 2015; de Lannoy et al., Under Review, Gray et al., 2015; James et al., Under Review, Tremblay et al., 2015)</a:t>
            </a:r>
          </a:p>
        </p:txBody>
      </p:sp>
    </p:spTree>
    <p:extLst>
      <p:ext uri="{BB962C8B-B14F-4D97-AF65-F5344CB8AC3E}">
        <p14:creationId xmlns:p14="http://schemas.microsoft.com/office/powerpoint/2010/main" val="10677500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40EE8-63D1-0DB7-FDE3-648CF781C31D}"/>
              </a:ext>
            </a:extLst>
          </p:cNvPr>
          <p:cNvSpPr>
            <a:spLocks noGrp="1"/>
          </p:cNvSpPr>
          <p:nvPr>
            <p:ph type="title"/>
          </p:nvPr>
        </p:nvSpPr>
        <p:spPr>
          <a:xfrm>
            <a:off x="836679" y="723898"/>
            <a:ext cx="6002110" cy="1495425"/>
          </a:xfrm>
        </p:spPr>
        <p:txBody>
          <a:bodyPr>
            <a:normAutofit/>
          </a:bodyPr>
          <a:lstStyle/>
          <a:p>
            <a:r>
              <a:rPr lang="en-US" sz="4000"/>
              <a:t>Individuals: Move, Explore, Embrace Play!</a:t>
            </a:r>
          </a:p>
        </p:txBody>
      </p:sp>
      <p:sp>
        <p:nvSpPr>
          <p:cNvPr id="3" name="Content Placeholder 2">
            <a:extLst>
              <a:ext uri="{FF2B5EF4-FFF2-40B4-BE49-F238E27FC236}">
                <a16:creationId xmlns:a16="http://schemas.microsoft.com/office/drawing/2014/main" id="{61F7FCE3-63CE-4244-FA27-A2A2ACE27ECF}"/>
              </a:ext>
            </a:extLst>
          </p:cNvPr>
          <p:cNvSpPr>
            <a:spLocks noGrp="1"/>
          </p:cNvSpPr>
          <p:nvPr>
            <p:ph idx="1"/>
          </p:nvPr>
        </p:nvSpPr>
        <p:spPr>
          <a:xfrm>
            <a:off x="836680" y="2405067"/>
            <a:ext cx="6002110" cy="3729034"/>
          </a:xfrm>
        </p:spPr>
        <p:txBody>
          <a:bodyPr>
            <a:normAutofit/>
          </a:bodyPr>
          <a:lstStyle/>
          <a:p>
            <a:pPr lvl="0"/>
            <a:r>
              <a:rPr lang="en-CA" sz="2000" b="1"/>
              <a:t>Be respectful</a:t>
            </a:r>
            <a:r>
              <a:rPr lang="en-CA" sz="2000"/>
              <a:t> stewards of the outdoor environments where play happens.</a:t>
            </a:r>
          </a:p>
          <a:p>
            <a:pPr lvl="0"/>
            <a:r>
              <a:rPr lang="en-CA" sz="2000" b="1"/>
              <a:t>Advocate</a:t>
            </a:r>
            <a:r>
              <a:rPr lang="en-CA" sz="2000"/>
              <a:t> for equitable access and preservation of green spaces and safe play-friendly environments.</a:t>
            </a:r>
          </a:p>
          <a:p>
            <a:pPr lvl="0"/>
            <a:r>
              <a:rPr lang="en-CA" sz="2000" b="1"/>
              <a:t>Explore </a:t>
            </a:r>
            <a:r>
              <a:rPr lang="en-CA" sz="2000"/>
              <a:t>and</a:t>
            </a:r>
            <a:r>
              <a:rPr lang="en-CA" sz="2000" b="1"/>
              <a:t> enjoy </a:t>
            </a:r>
            <a:r>
              <a:rPr lang="en-CA" sz="2000"/>
              <a:t>diverse experiences in different outdoor spaces as part of your daily routine</a:t>
            </a:r>
          </a:p>
          <a:p>
            <a:endParaRPr lang="en-US" sz="2000"/>
          </a:p>
        </p:txBody>
      </p:sp>
      <p:pic>
        <p:nvPicPr>
          <p:cNvPr id="12" name="Picture 11" descr="People playing football">
            <a:extLst>
              <a:ext uri="{FF2B5EF4-FFF2-40B4-BE49-F238E27FC236}">
                <a16:creationId xmlns:a16="http://schemas.microsoft.com/office/drawing/2014/main" id="{77614A8C-671E-E467-7F84-3BEF86AB8E98}"/>
              </a:ext>
            </a:extLst>
          </p:cNvPr>
          <p:cNvPicPr>
            <a:picLocks noChangeAspect="1"/>
          </p:cNvPicPr>
          <p:nvPr/>
        </p:nvPicPr>
        <p:blipFill>
          <a:blip r:embed="rId3">
            <a:extLst>
              <a:ext uri="{28A0092B-C50C-407E-A947-70E740481C1C}">
                <a14:useLocalDpi xmlns:a14="http://schemas.microsoft.com/office/drawing/2010/main" val="0"/>
              </a:ext>
            </a:extLst>
          </a:blip>
          <a:srcRect l="34379" t="-1" r="17027" b="-1"/>
          <a:stretch>
            <a:fillRect/>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F1518E3D-BD79-21CE-AF3C-DBF6D82F3B1C}"/>
              </a:ext>
            </a:extLst>
          </p:cNvPr>
          <p:cNvSpPr>
            <a:spLocks noGrp="1"/>
          </p:cNvSpPr>
          <p:nvPr>
            <p:ph type="sldNum" sz="quarter" idx="12"/>
          </p:nvPr>
        </p:nvSpPr>
        <p:spPr>
          <a:xfrm>
            <a:off x="8610600" y="6356350"/>
            <a:ext cx="2743200" cy="365125"/>
          </a:xfrm>
        </p:spPr>
        <p:txBody>
          <a:bodyPr>
            <a:normAutofit/>
          </a:bodyPr>
          <a:lstStyle/>
          <a:p>
            <a:pPr>
              <a:spcAft>
                <a:spcPts val="600"/>
              </a:spcAft>
            </a:pPr>
            <a:fld id="{330EA680-D336-4FF7-8B7A-9848BB0A1C32}" type="slidenum">
              <a:rPr lang="en-US">
                <a:solidFill>
                  <a:srgbClr val="FFFFFF"/>
                </a:solidFill>
              </a:rPr>
              <a:pPr>
                <a:spcAft>
                  <a:spcPts val="600"/>
                </a:spcAft>
              </a:pPr>
              <a:t>40</a:t>
            </a:fld>
            <a:endParaRPr lang="en-US">
              <a:solidFill>
                <a:srgbClr val="FFFFFF"/>
              </a:solidFill>
            </a:endParaRPr>
          </a:p>
        </p:txBody>
      </p:sp>
    </p:spTree>
    <p:extLst>
      <p:ext uri="{BB962C8B-B14F-4D97-AF65-F5344CB8AC3E}">
        <p14:creationId xmlns:p14="http://schemas.microsoft.com/office/powerpoint/2010/main" val="330666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endCondLst>
                                    <p:cond evt="onNext" delay="0">
                                      <p:tgtEl>
                                        <p:sldTgt/>
                                      </p:tgtEl>
                                    </p:cond>
                                  </p:end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endCondLst>
                                    <p:cond evt="onNext" delay="0">
                                      <p:tgtEl>
                                        <p:sldTgt/>
                                      </p:tgtEl>
                                    </p:cond>
                                  </p:endCondLst>
                                  <p:iterate type="lt">
                                    <p:tmAbs val="25"/>
                                  </p:iterate>
                                  <p:childTnLst>
                                    <p:set>
                                      <p:cBhvr override="childStyle">
                                        <p:cTn id="10" dur="indefinite"/>
                                        <p:tgtEl>
                                          <p:spTgt spid="3">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endCondLst>
                                    <p:cond evt="onNext" delay="0">
                                      <p:tgtEl>
                                        <p:sldTgt/>
                                      </p:tgtEl>
                                    </p:cond>
                                  </p:endCondLst>
                                  <p:iterate type="lt">
                                    <p:tmAbs val="25"/>
                                  </p:iterate>
                                  <p:childTnLst>
                                    <p:set>
                                      <p:cBhvr override="childStyle">
                                        <p:cTn id="14" dur="indefinite"/>
                                        <p:tgtEl>
                                          <p:spTgt spid="3">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arshmallows over a bonfire">
            <a:extLst>
              <a:ext uri="{FF2B5EF4-FFF2-40B4-BE49-F238E27FC236}">
                <a16:creationId xmlns:a16="http://schemas.microsoft.com/office/drawing/2014/main" id="{B5A3DC98-8D15-497C-9B78-996B9AADA991}"/>
              </a:ext>
            </a:extLst>
          </p:cNvPr>
          <p:cNvPicPr>
            <a:picLocks noChangeAspect="1"/>
          </p:cNvPicPr>
          <p:nvPr/>
        </p:nvPicPr>
        <p:blipFill>
          <a:blip r:embed="rId3">
            <a:extLst>
              <a:ext uri="{28A0092B-C50C-407E-A947-70E740481C1C}">
                <a14:useLocalDpi xmlns:a14="http://schemas.microsoft.com/office/drawing/2010/main" val="0"/>
              </a:ext>
            </a:extLst>
          </a:blip>
          <a:srcRect t="19643"/>
          <a:stretch>
            <a:fillRect/>
          </a:stretch>
        </p:blipFill>
        <p:spPr>
          <a:xfrm>
            <a:off x="-3047" y="10"/>
            <a:ext cx="12191999" cy="6857990"/>
          </a:xfrm>
          <a:prstGeom prst="rect">
            <a:avLst/>
          </a:prstGeom>
        </p:spPr>
      </p:pic>
      <p:sp>
        <p:nvSpPr>
          <p:cNvPr id="38" name="Rectangle 3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DD81BF-B862-644C-36A1-280FE6DF91C2}"/>
              </a:ext>
            </a:extLst>
          </p:cNvPr>
          <p:cNvSpPr>
            <a:spLocks noGrp="1"/>
          </p:cNvSpPr>
          <p:nvPr>
            <p:ph type="title"/>
          </p:nvPr>
        </p:nvSpPr>
        <p:spPr>
          <a:xfrm>
            <a:off x="1063752" y="1641611"/>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a:solidFill>
                  <a:srgbClr val="FFFFFF"/>
                </a:solidFill>
              </a:rPr>
              <a:t>Active outdoor play is essential for our health, our communities, and our planet. Together, we can make play a priority, today and for generations to come!</a:t>
            </a:r>
            <a:br>
              <a:rPr lang="en-US">
                <a:solidFill>
                  <a:srgbClr val="FFFFFF"/>
                </a:solidFill>
              </a:rPr>
            </a:br>
            <a:endParaRPr lang="en-US">
              <a:solidFill>
                <a:srgbClr val="FFFFFF"/>
              </a:solidFill>
            </a:endParaRPr>
          </a:p>
        </p:txBody>
      </p:sp>
      <p:sp>
        <p:nvSpPr>
          <p:cNvPr id="4" name="Slide Number Placeholder 3">
            <a:extLst>
              <a:ext uri="{FF2B5EF4-FFF2-40B4-BE49-F238E27FC236}">
                <a16:creationId xmlns:a16="http://schemas.microsoft.com/office/drawing/2014/main" id="{E9D75643-BFE7-707E-825F-8627F9A470E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330EA680-D336-4FF7-8B7A-9848BB0A1C32}" type="slidenum">
              <a:rPr lang="en-US">
                <a:solidFill>
                  <a:srgbClr val="FFFFFF"/>
                </a:solidFill>
                <a:latin typeface="Calibri" panose="020F0502020204030204"/>
              </a:rPr>
              <a:pPr>
                <a:spcAft>
                  <a:spcPts val="600"/>
                </a:spcAft>
                <a:defRPr/>
              </a:pPr>
              <a:t>41</a:t>
            </a:fld>
            <a:endParaRPr lang="en-US">
              <a:solidFill>
                <a:srgbClr val="FFFFFF"/>
              </a:solidFill>
              <a:latin typeface="Calibri" panose="020F0502020204030204"/>
            </a:endParaRPr>
          </a:p>
        </p:txBody>
      </p:sp>
    </p:spTree>
    <p:extLst>
      <p:ext uri="{BB962C8B-B14F-4D97-AF65-F5344CB8AC3E}">
        <p14:creationId xmlns:p14="http://schemas.microsoft.com/office/powerpoint/2010/main" val="2299238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B08E3-DCE1-5F64-E250-F5C2E8CE7E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364109-DACB-A7FB-C2FE-8302E864A5DD}"/>
              </a:ext>
            </a:extLst>
          </p:cNvPr>
          <p:cNvSpPr>
            <a:spLocks noGrp="1"/>
          </p:cNvSpPr>
          <p:nvPr>
            <p:ph type="title"/>
          </p:nvPr>
        </p:nvSpPr>
        <p:spPr>
          <a:xfrm>
            <a:off x="483475" y="325711"/>
            <a:ext cx="9694846" cy="1364440"/>
          </a:xfrm>
        </p:spPr>
        <p:txBody>
          <a:bodyPr/>
          <a:lstStyle/>
          <a:p>
            <a:r>
              <a:rPr lang="en-US">
                <a:solidFill>
                  <a:srgbClr val="394639"/>
                </a:solidFill>
                <a:latin typeface="Aptos Display"/>
              </a:rPr>
              <a:t>Endorse the 2025 Position Statement</a:t>
            </a:r>
          </a:p>
        </p:txBody>
      </p:sp>
      <p:sp>
        <p:nvSpPr>
          <p:cNvPr id="5" name="Content Placeholder 4">
            <a:extLst>
              <a:ext uri="{FF2B5EF4-FFF2-40B4-BE49-F238E27FC236}">
                <a16:creationId xmlns:a16="http://schemas.microsoft.com/office/drawing/2014/main" id="{96E7DF10-C00F-E52E-D5B2-A61B6180E52D}"/>
              </a:ext>
            </a:extLst>
          </p:cNvPr>
          <p:cNvSpPr>
            <a:spLocks noGrp="1"/>
          </p:cNvSpPr>
          <p:nvPr>
            <p:ph idx="1"/>
          </p:nvPr>
        </p:nvSpPr>
        <p:spPr>
          <a:xfrm>
            <a:off x="319252" y="1671589"/>
            <a:ext cx="4927958" cy="4328012"/>
          </a:xfrm>
        </p:spPr>
        <p:txBody>
          <a:bodyPr vert="horz" lIns="91440" tIns="45720" rIns="91440" bIns="45720" rtlCol="0" anchor="t">
            <a:normAutofit/>
          </a:bodyPr>
          <a:lstStyle/>
          <a:p>
            <a:r>
              <a:rPr lang="en-CA" dirty="0">
                <a:solidFill>
                  <a:srgbClr val="000000"/>
                </a:solidFill>
                <a:latin typeface="Aptos"/>
                <a:ea typeface="+mn-lt"/>
                <a:cs typeface="+mn-lt"/>
              </a:rPr>
              <a:t>There are </a:t>
            </a:r>
            <a:r>
              <a:rPr lang="en-CA" dirty="0">
                <a:solidFill>
                  <a:schemeClr val="accent6">
                    <a:lumMod val="76000"/>
                  </a:schemeClr>
                </a:solidFill>
                <a:latin typeface="Aptos"/>
                <a:ea typeface="+mn-lt"/>
                <a:cs typeface="+mn-lt"/>
              </a:rPr>
              <a:t>321 supporters</a:t>
            </a:r>
            <a:r>
              <a:rPr lang="en-CA" b="1" dirty="0">
                <a:solidFill>
                  <a:schemeClr val="accent6">
                    <a:lumMod val="76000"/>
                  </a:schemeClr>
                </a:solidFill>
                <a:latin typeface="Aptos"/>
                <a:ea typeface="+mn-lt"/>
                <a:cs typeface="+mn-lt"/>
              </a:rPr>
              <a:t> </a:t>
            </a:r>
            <a:r>
              <a:rPr lang="en-CA" dirty="0">
                <a:solidFill>
                  <a:srgbClr val="000000"/>
                </a:solidFill>
                <a:latin typeface="Aptos"/>
                <a:ea typeface="+mn-lt"/>
                <a:cs typeface="+mn-lt"/>
              </a:rPr>
              <a:t>of the 2025 Position Statement on Active Outdoor Play.</a:t>
            </a:r>
            <a:r>
              <a:rPr lang="en-CA" dirty="0">
                <a:ea typeface="+mn-lt"/>
                <a:cs typeface="+mn-lt"/>
              </a:rPr>
              <a:t> To endorse the statement, visit Outdoor Play Canada's website by clicking the link or scanning the QR code.</a:t>
            </a:r>
            <a:endParaRPr lang="en-CA" dirty="0"/>
          </a:p>
        </p:txBody>
      </p:sp>
      <p:sp>
        <p:nvSpPr>
          <p:cNvPr id="3" name="Rectangle 2">
            <a:extLst>
              <a:ext uri="{FF2B5EF4-FFF2-40B4-BE49-F238E27FC236}">
                <a16:creationId xmlns:a16="http://schemas.microsoft.com/office/drawing/2014/main" id="{E8569F04-5A02-06FF-0362-55B38AA91E2E}"/>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E4C9C677-0C3F-6C88-7963-83863DB3DFBE}"/>
              </a:ext>
            </a:extLst>
          </p:cNvPr>
          <p:cNvSpPr>
            <a:spLocks noGrp="1"/>
          </p:cNvSpPr>
          <p:nvPr>
            <p:ph type="dt" sz="half" idx="10"/>
          </p:nvPr>
        </p:nvSpPr>
        <p:spPr/>
        <p:txBody>
          <a:bodyPr/>
          <a:lstStyle/>
          <a:p>
            <a:fld id="{42C30032-3F07-40FB-AF65-579B8C030929}" type="datetime1">
              <a:rPr lang="en-US" smtClean="0"/>
              <a:t>9/23/2025</a:t>
            </a:fld>
            <a:endParaRPr lang="en-US"/>
          </a:p>
        </p:txBody>
      </p:sp>
      <p:sp>
        <p:nvSpPr>
          <p:cNvPr id="7" name="Slide Number Placeholder 6">
            <a:extLst>
              <a:ext uri="{FF2B5EF4-FFF2-40B4-BE49-F238E27FC236}">
                <a16:creationId xmlns:a16="http://schemas.microsoft.com/office/drawing/2014/main" id="{6FE2C4D9-A572-0682-6D40-75419FC8C885}"/>
              </a:ext>
            </a:extLst>
          </p:cNvPr>
          <p:cNvSpPr>
            <a:spLocks noGrp="1"/>
          </p:cNvSpPr>
          <p:nvPr>
            <p:ph type="sldNum" sz="quarter" idx="12"/>
          </p:nvPr>
        </p:nvSpPr>
        <p:spPr/>
        <p:txBody>
          <a:bodyPr/>
          <a:lstStyle/>
          <a:p>
            <a:fld id="{F042E6F0-3F45-4ED7-B954-535EA813BDA0}" type="slidenum">
              <a:rPr lang="en-US" dirty="0" smtClean="0">
                <a:solidFill>
                  <a:schemeClr val="bg1"/>
                </a:solidFill>
              </a:rPr>
              <a:pPr/>
              <a:t>42</a:t>
            </a:fld>
            <a:endParaRPr lang="en-US">
              <a:solidFill>
                <a:schemeClr val="bg1"/>
              </a:solidFill>
            </a:endParaRPr>
          </a:p>
        </p:txBody>
      </p:sp>
      <p:pic>
        <p:nvPicPr>
          <p:cNvPr id="8" name="Picture 7" descr="A qr code on a white background&#10;&#10;AI-generated content may be incorrect.">
            <a:extLst>
              <a:ext uri="{FF2B5EF4-FFF2-40B4-BE49-F238E27FC236}">
                <a16:creationId xmlns:a16="http://schemas.microsoft.com/office/drawing/2014/main" id="{BB0C8717-D6EE-FB30-EBE7-77C86E6366AC}"/>
              </a:ext>
            </a:extLst>
          </p:cNvPr>
          <p:cNvPicPr>
            <a:picLocks noChangeAspect="1"/>
          </p:cNvPicPr>
          <p:nvPr/>
        </p:nvPicPr>
        <p:blipFill>
          <a:blip r:embed="rId3"/>
          <a:stretch>
            <a:fillRect/>
          </a:stretch>
        </p:blipFill>
        <p:spPr>
          <a:xfrm>
            <a:off x="7293623" y="1388511"/>
            <a:ext cx="4058428" cy="4088753"/>
          </a:xfrm>
          <a:prstGeom prst="rect">
            <a:avLst/>
          </a:prstGeom>
        </p:spPr>
      </p:pic>
      <p:sp>
        <p:nvSpPr>
          <p:cNvPr id="9" name="TextBox 8">
            <a:extLst>
              <a:ext uri="{FF2B5EF4-FFF2-40B4-BE49-F238E27FC236}">
                <a16:creationId xmlns:a16="http://schemas.microsoft.com/office/drawing/2014/main" id="{0AE8E5A8-89B4-DE57-F96C-96D7981B655F}"/>
              </a:ext>
            </a:extLst>
          </p:cNvPr>
          <p:cNvSpPr txBox="1"/>
          <p:nvPr/>
        </p:nvSpPr>
        <p:spPr>
          <a:xfrm>
            <a:off x="6232849" y="5478624"/>
            <a:ext cx="68564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2800" u="sng">
                <a:solidFill>
                  <a:srgbClr val="467886"/>
                </a:solidFill>
                <a:cs typeface="Arial"/>
                <a:hlinkClick r:id="rId4"/>
              </a:rPr>
              <a:t>www.outdoorplaycanada.ca/aop10/</a:t>
            </a:r>
            <a:r>
              <a:rPr lang="en-CA" sz="2800"/>
              <a:t> </a:t>
            </a:r>
            <a:endParaRPr lang="en-US"/>
          </a:p>
        </p:txBody>
      </p:sp>
      <p:pic>
        <p:nvPicPr>
          <p:cNvPr id="11" name="Graphic 10" descr="Arrow: Slight curve with solid fill">
            <a:extLst>
              <a:ext uri="{FF2B5EF4-FFF2-40B4-BE49-F238E27FC236}">
                <a16:creationId xmlns:a16="http://schemas.microsoft.com/office/drawing/2014/main" id="{231FCAF7-958A-850F-6645-A8E91F408E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56760" y="3642360"/>
            <a:ext cx="1676400" cy="1706880"/>
          </a:xfrm>
          <a:prstGeom prst="rect">
            <a:avLst/>
          </a:prstGeom>
        </p:spPr>
      </p:pic>
    </p:spTree>
    <p:extLst>
      <p:ext uri="{BB962C8B-B14F-4D97-AF65-F5344CB8AC3E}">
        <p14:creationId xmlns:p14="http://schemas.microsoft.com/office/powerpoint/2010/main" val="18280767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A768A2-A1FB-BEA1-7BF0-A1606EBD6F9B}"/>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6AEBE8-09F4-B4E9-AE84-5B957244B6C9}"/>
              </a:ext>
            </a:extLst>
          </p:cNvPr>
          <p:cNvSpPr>
            <a:spLocks noGrp="1"/>
          </p:cNvSpPr>
          <p:nvPr>
            <p:ph idx="1"/>
          </p:nvPr>
        </p:nvSpPr>
        <p:spPr/>
        <p:txBody>
          <a:bodyPr/>
          <a:lstStyle/>
          <a:p>
            <a:pPr marL="0" indent="0">
              <a:buNone/>
            </a:pPr>
            <a:r>
              <a:rPr lang="en-CA" b="1"/>
              <a:t>AOP10 Publications</a:t>
            </a:r>
          </a:p>
          <a:p>
            <a:pPr marL="0" indent="0">
              <a:buNone/>
            </a:pPr>
            <a:endParaRPr lang="en-CA" b="1"/>
          </a:p>
          <a:p>
            <a:r>
              <a:rPr lang="en-CA" b="1"/>
              <a:t>2025 Position Statement on Active Outdoor Play: </a:t>
            </a:r>
            <a:r>
              <a:rPr lang="en-CA">
                <a:hlinkClick r:id="rId2"/>
              </a:rPr>
              <a:t>https://doi.org/10.1186/s12966-025-01813-9</a:t>
            </a:r>
            <a:r>
              <a:rPr lang="en-CA"/>
              <a:t>. </a:t>
            </a:r>
          </a:p>
          <a:p>
            <a:endParaRPr lang="en-CA" b="1"/>
          </a:p>
          <a:p>
            <a:endParaRPr lang="en-CA" b="1"/>
          </a:p>
          <a:p>
            <a:r>
              <a:rPr lang="en-CA" b="1"/>
              <a:t>2025 Position Statement - Process and Methodology:</a:t>
            </a:r>
            <a:r>
              <a:rPr lang="en-CA"/>
              <a:t> </a:t>
            </a:r>
            <a:r>
              <a:rPr lang="en-CA">
                <a:hlinkClick r:id="rId3"/>
              </a:rPr>
              <a:t>https://doi.org/10.0.4.162/s12966-025-01806-8</a:t>
            </a:r>
            <a:endParaRPr lang="en-CA"/>
          </a:p>
          <a:p>
            <a:endParaRPr lang="en-US"/>
          </a:p>
        </p:txBody>
      </p:sp>
      <p:sp>
        <p:nvSpPr>
          <p:cNvPr id="4" name="Slide Number Placeholder 3">
            <a:extLst>
              <a:ext uri="{FF2B5EF4-FFF2-40B4-BE49-F238E27FC236}">
                <a16:creationId xmlns:a16="http://schemas.microsoft.com/office/drawing/2014/main" id="{BE558B38-0253-9B48-2326-2E10DB6D5BF1}"/>
              </a:ext>
            </a:extLst>
          </p:cNvPr>
          <p:cNvSpPr>
            <a:spLocks noGrp="1"/>
          </p:cNvSpPr>
          <p:nvPr>
            <p:ph type="sldNum" sz="quarter" idx="12"/>
          </p:nvPr>
        </p:nvSpPr>
        <p:spPr/>
        <p:txBody>
          <a:bodyPr/>
          <a:lstStyle/>
          <a:p>
            <a:fld id="{330EA680-D336-4FF7-8B7A-9848BB0A1C32}" type="slidenum">
              <a:rPr lang="en-US" smtClean="0"/>
              <a:t>43</a:t>
            </a:fld>
            <a:endParaRPr lang="en-US"/>
          </a:p>
        </p:txBody>
      </p:sp>
      <p:grpSp>
        <p:nvGrpSpPr>
          <p:cNvPr id="5" name="Group 4">
            <a:extLst>
              <a:ext uri="{FF2B5EF4-FFF2-40B4-BE49-F238E27FC236}">
                <a16:creationId xmlns:a16="http://schemas.microsoft.com/office/drawing/2014/main" id="{20293F59-E2C0-4787-3C61-9952C3549665}"/>
              </a:ext>
            </a:extLst>
          </p:cNvPr>
          <p:cNvGrpSpPr/>
          <p:nvPr/>
        </p:nvGrpSpPr>
        <p:grpSpPr>
          <a:xfrm>
            <a:off x="248207" y="273876"/>
            <a:ext cx="4274369" cy="1451438"/>
            <a:chOff x="4265571" y="544287"/>
            <a:chExt cx="4274369" cy="1451438"/>
          </a:xfrm>
        </p:grpSpPr>
        <p:sp>
          <p:nvSpPr>
            <p:cNvPr id="6" name="Rectangle 5">
              <a:extLst>
                <a:ext uri="{FF2B5EF4-FFF2-40B4-BE49-F238E27FC236}">
                  <a16:creationId xmlns:a16="http://schemas.microsoft.com/office/drawing/2014/main" id="{E61747F4-8FCF-91B3-D983-6732E07E9189}"/>
                </a:ext>
              </a:extLst>
            </p:cNvPr>
            <p:cNvSpPr/>
            <p:nvPr/>
          </p:nvSpPr>
          <p:spPr>
            <a:xfrm>
              <a:off x="4265571" y="544287"/>
              <a:ext cx="4274369" cy="14514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162B004C-6AF6-9258-F382-7FBF65D72298}"/>
                </a:ext>
              </a:extLst>
            </p:cNvPr>
            <p:cNvPicPr>
              <a:picLocks noChangeAspect="1"/>
            </p:cNvPicPr>
            <p:nvPr/>
          </p:nvPicPr>
          <p:blipFill>
            <a:blip r:embed="rId4"/>
            <a:stretch>
              <a:fillRect/>
            </a:stretch>
          </p:blipFill>
          <p:spPr>
            <a:xfrm>
              <a:off x="4384460" y="596633"/>
              <a:ext cx="4036590" cy="1399092"/>
            </a:xfrm>
            <a:prstGeom prst="rect">
              <a:avLst/>
            </a:prstGeom>
          </p:spPr>
        </p:pic>
      </p:grpSp>
    </p:spTree>
    <p:extLst>
      <p:ext uri="{BB962C8B-B14F-4D97-AF65-F5344CB8AC3E}">
        <p14:creationId xmlns:p14="http://schemas.microsoft.com/office/powerpoint/2010/main" val="1683610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F92F62-6C2D-0424-6FFE-C10B43E763EE}"/>
              </a:ext>
            </a:extLst>
          </p:cNvPr>
          <p:cNvSpPr>
            <a:spLocks noGrp="1"/>
          </p:cNvSpPr>
          <p:nvPr>
            <p:ph type="sldNum" sz="quarter" idx="12"/>
          </p:nvPr>
        </p:nvSpPr>
        <p:spPr/>
        <p:txBody>
          <a:bodyPr/>
          <a:lstStyle/>
          <a:p>
            <a:fld id="{330EA680-D336-4FF7-8B7A-9848BB0A1C32}" type="slidenum">
              <a:rPr lang="en-US" smtClean="0"/>
              <a:t>44</a:t>
            </a:fld>
            <a:endParaRPr lang="en-US"/>
          </a:p>
        </p:txBody>
      </p:sp>
      <p:sp>
        <p:nvSpPr>
          <p:cNvPr id="7" name="TextBox 18">
            <a:extLst>
              <a:ext uri="{FF2B5EF4-FFF2-40B4-BE49-F238E27FC236}">
                <a16:creationId xmlns:a16="http://schemas.microsoft.com/office/drawing/2014/main" id="{B2D15A2A-A353-A023-D923-2FA7334305BC}"/>
              </a:ext>
            </a:extLst>
          </p:cNvPr>
          <p:cNvSpPr txBox="1"/>
          <p:nvPr/>
        </p:nvSpPr>
        <p:spPr>
          <a:xfrm>
            <a:off x="190864" y="118898"/>
            <a:ext cx="11892083" cy="70788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CA" sz="4000" b="1">
                <a:solidFill>
                  <a:srgbClr val="394639"/>
                </a:solidFill>
                <a:latin typeface="Aptos Display"/>
                <a:ea typeface="Source Sans Pro"/>
                <a:cs typeface="Arial"/>
              </a:rPr>
              <a:t>AOP10 Knowledge Translation and Mobilization</a:t>
            </a:r>
          </a:p>
        </p:txBody>
      </p:sp>
      <p:pic>
        <p:nvPicPr>
          <p:cNvPr id="8" name="Picture 7" descr="A screenshot of a form&#10;&#10;AI-generated content may be incorrect.">
            <a:extLst>
              <a:ext uri="{FF2B5EF4-FFF2-40B4-BE49-F238E27FC236}">
                <a16:creationId xmlns:a16="http://schemas.microsoft.com/office/drawing/2014/main" id="{BF220FD4-5033-7AA4-75F3-EC5121E19081}"/>
              </a:ext>
            </a:extLst>
          </p:cNvPr>
          <p:cNvPicPr>
            <a:picLocks noChangeAspect="1"/>
          </p:cNvPicPr>
          <p:nvPr/>
        </p:nvPicPr>
        <p:blipFill>
          <a:blip r:embed="rId2"/>
          <a:stretch>
            <a:fillRect/>
          </a:stretch>
        </p:blipFill>
        <p:spPr>
          <a:xfrm>
            <a:off x="6561090" y="1999723"/>
            <a:ext cx="5292118" cy="3043791"/>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B1C5EBD4-3FDC-ED27-D90C-854CBD4A9E56}"/>
              </a:ext>
            </a:extLst>
          </p:cNvPr>
          <p:cNvPicPr>
            <a:picLocks noChangeAspect="1"/>
          </p:cNvPicPr>
          <p:nvPr/>
        </p:nvPicPr>
        <p:blipFill>
          <a:blip r:embed="rId3"/>
          <a:stretch>
            <a:fillRect/>
          </a:stretch>
        </p:blipFill>
        <p:spPr>
          <a:xfrm>
            <a:off x="303116" y="979224"/>
            <a:ext cx="5279273" cy="2453576"/>
          </a:xfrm>
          <a:prstGeom prst="rect">
            <a:avLst/>
          </a:prstGeom>
        </p:spPr>
      </p:pic>
      <p:pic>
        <p:nvPicPr>
          <p:cNvPr id="10" name="Picture 9" descr="A screenshot of a web page&#10;&#10;AI-generated content may be incorrect.">
            <a:extLst>
              <a:ext uri="{FF2B5EF4-FFF2-40B4-BE49-F238E27FC236}">
                <a16:creationId xmlns:a16="http://schemas.microsoft.com/office/drawing/2014/main" id="{CA8FA738-440A-20BE-D19F-72A2562D9211}"/>
              </a:ext>
            </a:extLst>
          </p:cNvPr>
          <p:cNvPicPr>
            <a:picLocks noChangeAspect="1"/>
          </p:cNvPicPr>
          <p:nvPr/>
        </p:nvPicPr>
        <p:blipFill>
          <a:blip r:embed="rId4"/>
          <a:stretch>
            <a:fillRect/>
          </a:stretch>
        </p:blipFill>
        <p:spPr>
          <a:xfrm>
            <a:off x="304751" y="3431102"/>
            <a:ext cx="5276000" cy="3359538"/>
          </a:xfrm>
          <a:prstGeom prst="rect">
            <a:avLst/>
          </a:prstGeom>
        </p:spPr>
      </p:pic>
      <p:sp>
        <p:nvSpPr>
          <p:cNvPr id="11" name="TextBox 10">
            <a:extLst>
              <a:ext uri="{FF2B5EF4-FFF2-40B4-BE49-F238E27FC236}">
                <a16:creationId xmlns:a16="http://schemas.microsoft.com/office/drawing/2014/main" id="{21AD20C6-1555-66C3-77F7-C43343572507}"/>
              </a:ext>
            </a:extLst>
          </p:cNvPr>
          <p:cNvSpPr txBox="1"/>
          <p:nvPr/>
        </p:nvSpPr>
        <p:spPr>
          <a:xfrm>
            <a:off x="7292466" y="6172621"/>
            <a:ext cx="38293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hlinkClick r:id="rId5"/>
              </a:rPr>
              <a:t>outdoorplaycanada.ca/aop10/</a:t>
            </a:r>
            <a:r>
              <a:rPr lang="en-US">
                <a:ea typeface="+mn-lt"/>
                <a:cs typeface="+mn-lt"/>
              </a:rPr>
              <a:t> </a:t>
            </a:r>
            <a:endParaRPr lang="en-US"/>
          </a:p>
        </p:txBody>
      </p:sp>
      <p:pic>
        <p:nvPicPr>
          <p:cNvPr id="2" name="Picture 1" descr="A black text on a white background&#10;&#10;AI-generated content may be incorrect.">
            <a:extLst>
              <a:ext uri="{FF2B5EF4-FFF2-40B4-BE49-F238E27FC236}">
                <a16:creationId xmlns:a16="http://schemas.microsoft.com/office/drawing/2014/main" id="{A8F444CC-EBDA-9B20-AFC2-B9388ED3DA36}"/>
              </a:ext>
            </a:extLst>
          </p:cNvPr>
          <p:cNvPicPr>
            <a:picLocks noChangeAspect="1"/>
          </p:cNvPicPr>
          <p:nvPr/>
        </p:nvPicPr>
        <p:blipFill>
          <a:blip r:embed="rId6"/>
          <a:stretch>
            <a:fillRect/>
          </a:stretch>
        </p:blipFill>
        <p:spPr>
          <a:xfrm>
            <a:off x="665171" y="978247"/>
            <a:ext cx="4555161" cy="506324"/>
          </a:xfrm>
          <a:prstGeom prst="rect">
            <a:avLst/>
          </a:prstGeom>
        </p:spPr>
      </p:pic>
    </p:spTree>
    <p:extLst>
      <p:ext uri="{BB962C8B-B14F-4D97-AF65-F5344CB8AC3E}">
        <p14:creationId xmlns:p14="http://schemas.microsoft.com/office/powerpoint/2010/main" val="3387646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blue and purple box&#10;&#10;AI-generated content may be incorrect.">
            <a:extLst>
              <a:ext uri="{FF2B5EF4-FFF2-40B4-BE49-F238E27FC236}">
                <a16:creationId xmlns:a16="http://schemas.microsoft.com/office/drawing/2014/main" id="{4F4057DC-55E9-B71B-15FE-BC56CE1724D5}"/>
              </a:ext>
            </a:extLst>
          </p:cNvPr>
          <p:cNvPicPr>
            <a:picLocks noGrp="1" noChangeAspect="1"/>
          </p:cNvPicPr>
          <p:nvPr>
            <p:ph idx="1"/>
          </p:nvPr>
        </p:nvPicPr>
        <p:blipFill>
          <a:blip r:embed="rId2"/>
          <a:stretch>
            <a:fillRect/>
          </a:stretch>
        </p:blipFill>
        <p:spPr>
          <a:xfrm>
            <a:off x="6097146" y="202551"/>
            <a:ext cx="5949336" cy="6609159"/>
          </a:xfrm>
          <a:prstGeom prst="rect">
            <a:avLst/>
          </a:prstGeom>
        </p:spPr>
      </p:pic>
      <p:sp>
        <p:nvSpPr>
          <p:cNvPr id="6" name="TextBox 5">
            <a:extLst>
              <a:ext uri="{FF2B5EF4-FFF2-40B4-BE49-F238E27FC236}">
                <a16:creationId xmlns:a16="http://schemas.microsoft.com/office/drawing/2014/main" id="{239605C0-1EA9-8EE2-87A0-8F8C3A089A11}"/>
              </a:ext>
            </a:extLst>
          </p:cNvPr>
          <p:cNvSpPr txBox="1"/>
          <p:nvPr/>
        </p:nvSpPr>
        <p:spPr>
          <a:xfrm>
            <a:off x="2966216" y="3701166"/>
            <a:ext cx="223364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t>Global brand recognition</a:t>
            </a:r>
          </a:p>
          <a:p>
            <a:pPr marL="285750" indent="-285750">
              <a:buFont typeface="Arial"/>
              <a:buChar char="•"/>
            </a:pPr>
            <a:endParaRPr lang="en-US" sz="1600"/>
          </a:p>
          <a:p>
            <a:pPr marL="285750" indent="-285750">
              <a:buFont typeface="Arial"/>
              <a:buChar char="•"/>
            </a:pPr>
            <a:r>
              <a:rPr lang="en-US" sz="1600"/>
              <a:t>Position your organization as a leader in this collective movement to address global health challenges</a:t>
            </a:r>
          </a:p>
        </p:txBody>
      </p:sp>
      <p:pic>
        <p:nvPicPr>
          <p:cNvPr id="8" name="Content Placeholder 4" descr="A group of logos with text&#10;&#10;AI-generated content may be incorrect.">
            <a:extLst>
              <a:ext uri="{FF2B5EF4-FFF2-40B4-BE49-F238E27FC236}">
                <a16:creationId xmlns:a16="http://schemas.microsoft.com/office/drawing/2014/main" id="{AFAB9370-5FA0-779C-1BAB-44204116A5CE}"/>
              </a:ext>
            </a:extLst>
          </p:cNvPr>
          <p:cNvPicPr>
            <a:picLocks noChangeAspect="1"/>
          </p:cNvPicPr>
          <p:nvPr/>
        </p:nvPicPr>
        <p:blipFill>
          <a:blip r:embed="rId3"/>
          <a:stretch>
            <a:fillRect/>
          </a:stretch>
        </p:blipFill>
        <p:spPr>
          <a:xfrm>
            <a:off x="394117" y="79219"/>
            <a:ext cx="4831382" cy="3041397"/>
          </a:xfrm>
          <a:prstGeom prst="rect">
            <a:avLst/>
          </a:prstGeom>
        </p:spPr>
      </p:pic>
      <p:pic>
        <p:nvPicPr>
          <p:cNvPr id="4" name="Picture 3" descr="A group of logos of different brands&#10;&#10;AI-generated content may be incorrect.">
            <a:extLst>
              <a:ext uri="{FF2B5EF4-FFF2-40B4-BE49-F238E27FC236}">
                <a16:creationId xmlns:a16="http://schemas.microsoft.com/office/drawing/2014/main" id="{491B5FF3-4043-872B-98DC-B82EFC674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54" y="4940180"/>
            <a:ext cx="2880162" cy="1829858"/>
          </a:xfrm>
          <a:prstGeom prst="rect">
            <a:avLst/>
          </a:prstGeom>
        </p:spPr>
      </p:pic>
      <p:pic>
        <p:nvPicPr>
          <p:cNvPr id="9" name="Content Placeholder 5" descr="A group of logos and symbols&#10;&#10;AI-generated content may be incorrect.">
            <a:extLst>
              <a:ext uri="{FF2B5EF4-FFF2-40B4-BE49-F238E27FC236}">
                <a16:creationId xmlns:a16="http://schemas.microsoft.com/office/drawing/2014/main" id="{AFAC98BE-77A4-90E6-67FD-BB6D789B35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753" y="3117783"/>
            <a:ext cx="2880160" cy="1796954"/>
          </a:xfrm>
          <a:prstGeom prst="rect">
            <a:avLst/>
          </a:prstGeom>
        </p:spPr>
      </p:pic>
    </p:spTree>
    <p:extLst>
      <p:ext uri="{BB962C8B-B14F-4D97-AF65-F5344CB8AC3E}">
        <p14:creationId xmlns:p14="http://schemas.microsoft.com/office/powerpoint/2010/main" val="2929472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F82D267F-A0D3-C747-7161-F5E80B57862D}"/>
              </a:ext>
            </a:extLst>
          </p:cNvPr>
          <p:cNvSpPr>
            <a:spLocks noGrp="1"/>
          </p:cNvSpPr>
          <p:nvPr>
            <p:ph type="title"/>
          </p:nvPr>
        </p:nvSpPr>
        <p:spPr>
          <a:xfrm>
            <a:off x="483475" y="325711"/>
            <a:ext cx="8239386" cy="1364440"/>
          </a:xfrm>
        </p:spPr>
        <p:txBody>
          <a:bodyPr>
            <a:normAutofit/>
          </a:bodyPr>
          <a:lstStyle/>
          <a:p>
            <a:r>
              <a:rPr lang="en-US" sz="4000" b="1">
                <a:solidFill>
                  <a:srgbClr val="394639"/>
                </a:solidFill>
                <a:latin typeface="Aptos Display"/>
              </a:rPr>
              <a:t>Join Us!</a:t>
            </a:r>
          </a:p>
        </p:txBody>
      </p:sp>
      <p:sp>
        <p:nvSpPr>
          <p:cNvPr id="17" name="Content Placeholder 4">
            <a:extLst>
              <a:ext uri="{FF2B5EF4-FFF2-40B4-BE49-F238E27FC236}">
                <a16:creationId xmlns:a16="http://schemas.microsoft.com/office/drawing/2014/main" id="{EFE0B7C8-8099-AA06-BC49-3A9563A0D9CB}"/>
              </a:ext>
            </a:extLst>
          </p:cNvPr>
          <p:cNvSpPr>
            <a:spLocks noGrp="1"/>
          </p:cNvSpPr>
          <p:nvPr>
            <p:ph idx="1"/>
          </p:nvPr>
        </p:nvSpPr>
        <p:spPr>
          <a:xfrm>
            <a:off x="201196" y="1596891"/>
            <a:ext cx="4802281" cy="2361838"/>
          </a:xfrm>
        </p:spPr>
        <p:txBody>
          <a:bodyPr vert="horz" lIns="91440" tIns="45720" rIns="91440" bIns="45720" rtlCol="0" anchor="t">
            <a:noAutofit/>
          </a:bodyPr>
          <a:lstStyle/>
          <a:p>
            <a:r>
              <a:rPr lang="en-CA">
                <a:solidFill>
                  <a:srgbClr val="000000"/>
                </a:solidFill>
                <a:latin typeface="Aptos"/>
                <a:ea typeface="+mn-lt"/>
                <a:cs typeface="Arial"/>
              </a:rPr>
              <a:t>Scan the QR code to access our </a:t>
            </a:r>
            <a:r>
              <a:rPr lang="en-CA" err="1">
                <a:solidFill>
                  <a:srgbClr val="000000"/>
                </a:solidFill>
                <a:latin typeface="Aptos"/>
                <a:ea typeface="+mn-lt"/>
                <a:cs typeface="Arial"/>
              </a:rPr>
              <a:t>Linktree</a:t>
            </a:r>
            <a:r>
              <a:rPr lang="en-CA">
                <a:solidFill>
                  <a:srgbClr val="000000"/>
                </a:solidFill>
                <a:latin typeface="Aptos"/>
                <a:ea typeface="+mn-lt"/>
                <a:cs typeface="Arial"/>
              </a:rPr>
              <a:t> and become a part of the Outdoor Play Canada community.</a:t>
            </a:r>
            <a:endParaRPr lang="en-CA">
              <a:solidFill>
                <a:srgbClr val="000000"/>
              </a:solidFill>
              <a:ea typeface="+mn-lt"/>
              <a:cs typeface="Arial"/>
            </a:endParaRPr>
          </a:p>
          <a:p>
            <a:endParaRPr lang="en-CA"/>
          </a:p>
        </p:txBody>
      </p:sp>
      <p:pic>
        <p:nvPicPr>
          <p:cNvPr id="21" name="Graphic 20" descr="Arrow: Slight curve with solid fill">
            <a:extLst>
              <a:ext uri="{FF2B5EF4-FFF2-40B4-BE49-F238E27FC236}">
                <a16:creationId xmlns:a16="http://schemas.microsoft.com/office/drawing/2014/main" id="{859C6065-397D-0F8C-FAF9-8C5B61552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8900000">
            <a:off x="7168499" y="1077545"/>
            <a:ext cx="1676400" cy="1706880"/>
          </a:xfrm>
          <a:prstGeom prst="rect">
            <a:avLst/>
          </a:prstGeom>
        </p:spPr>
      </p:pic>
      <p:sp>
        <p:nvSpPr>
          <p:cNvPr id="22" name="TextBox 21">
            <a:extLst>
              <a:ext uri="{FF2B5EF4-FFF2-40B4-BE49-F238E27FC236}">
                <a16:creationId xmlns:a16="http://schemas.microsoft.com/office/drawing/2014/main" id="{1D3A4204-7865-33B0-D705-E8FE4D9F373B}"/>
              </a:ext>
            </a:extLst>
          </p:cNvPr>
          <p:cNvSpPr txBox="1"/>
          <p:nvPr/>
        </p:nvSpPr>
        <p:spPr>
          <a:xfrm>
            <a:off x="692711" y="3687686"/>
            <a:ext cx="4335780" cy="1846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1500"/>
              </a:lnSpc>
            </a:pPr>
            <a:r>
              <a:rPr lang="en-CA" sz="2000" u="sng">
                <a:solidFill>
                  <a:srgbClr val="467886"/>
                </a:solidFill>
                <a:cs typeface="Segoe UI"/>
                <a:hlinkClick r:id="rId4"/>
              </a:rPr>
              <a:t>facebook.com/OutdoorPlayCanada/</a:t>
            </a:r>
            <a:r>
              <a:rPr lang="en-CA" sz="2000">
                <a:cs typeface="Segoe UI"/>
              </a:rPr>
              <a:t>​</a:t>
            </a:r>
          </a:p>
          <a:p>
            <a:pPr>
              <a:lnSpc>
                <a:spcPts val="1500"/>
              </a:lnSpc>
            </a:pPr>
            <a:endParaRPr lang="en-CA" sz="2000">
              <a:solidFill>
                <a:srgbClr val="000000"/>
              </a:solidFill>
              <a:cs typeface="Segoe UI"/>
            </a:endParaRPr>
          </a:p>
          <a:p>
            <a:pPr>
              <a:lnSpc>
                <a:spcPts val="1500"/>
              </a:lnSpc>
            </a:pPr>
            <a:r>
              <a:rPr lang="en-CA" sz="2000" u="sng">
                <a:solidFill>
                  <a:srgbClr val="467886"/>
                </a:solidFill>
                <a:cs typeface="Segoe UI"/>
                <a:hlinkClick r:id="rId5">
                  <a:extLst>
                    <a:ext uri="{A12FA001-AC4F-418D-AE19-62706E023703}">
                      <ahyp:hlinkClr xmlns:ahyp="http://schemas.microsoft.com/office/drawing/2018/hyperlinkcolor" val="tx"/>
                    </a:ext>
                  </a:extLst>
                </a:hlinkClick>
              </a:rPr>
              <a:t>@Ou﻿tdoorplayca</a:t>
            </a:r>
            <a:r>
              <a:rPr lang="en-CA" sz="2000">
                <a:cs typeface="Segoe UI"/>
              </a:rPr>
              <a:t>​</a:t>
            </a:r>
          </a:p>
          <a:p>
            <a:pPr>
              <a:lnSpc>
                <a:spcPts val="1500"/>
              </a:lnSpc>
            </a:pPr>
            <a:endParaRPr lang="en-CA" sz="2000">
              <a:solidFill>
                <a:srgbClr val="000000"/>
              </a:solidFill>
              <a:cs typeface="Segoe UI"/>
            </a:endParaRPr>
          </a:p>
          <a:p>
            <a:pPr>
              <a:lnSpc>
                <a:spcPts val="1500"/>
              </a:lnSpc>
            </a:pPr>
            <a:r>
              <a:rPr lang="en-CA" sz="2000" u="sng">
                <a:solidFill>
                  <a:srgbClr val="467886"/>
                </a:solidFill>
                <a:cs typeface="Segoe UI"/>
                <a:hlinkClick r:id="rId6"/>
              </a:rPr>
              <a:t>@outdoorplayca.bsky.social</a:t>
            </a:r>
            <a:r>
              <a:rPr lang="en-CA" sz="2000">
                <a:cs typeface="Segoe UI"/>
              </a:rPr>
              <a:t>​</a:t>
            </a:r>
          </a:p>
          <a:p>
            <a:pPr>
              <a:lnSpc>
                <a:spcPts val="1500"/>
              </a:lnSpc>
            </a:pPr>
            <a:endParaRPr lang="en-CA" sz="2000">
              <a:cs typeface="Segoe UI"/>
            </a:endParaRPr>
          </a:p>
          <a:p>
            <a:pPr>
              <a:lnSpc>
                <a:spcPts val="1500"/>
              </a:lnSpc>
            </a:pPr>
            <a:r>
              <a:rPr lang="en-CA" sz="2000" u="sng">
                <a:solidFill>
                  <a:srgbClr val="467886"/>
                </a:solidFill>
                <a:cs typeface="Segoe UI"/>
                <a:hlinkClick r:id="rId7"/>
              </a:rPr>
              <a:t>info@outdoorplaycanada.ca</a:t>
            </a:r>
            <a:r>
              <a:rPr lang="en-CA" sz="2000">
                <a:cs typeface="Segoe UI"/>
                <a:hlinkClick r:id="rId7"/>
              </a:rPr>
              <a:t>​</a:t>
            </a:r>
          </a:p>
          <a:p>
            <a:pPr>
              <a:lnSpc>
                <a:spcPts val="1500"/>
              </a:lnSpc>
            </a:pPr>
            <a:endParaRPr lang="en-CA" sz="2000">
              <a:solidFill>
                <a:srgbClr val="000000"/>
              </a:solidFill>
              <a:cs typeface="Segoe UI"/>
            </a:endParaRPr>
          </a:p>
          <a:p>
            <a:pPr>
              <a:lnSpc>
                <a:spcPts val="1500"/>
              </a:lnSpc>
            </a:pPr>
            <a:r>
              <a:rPr lang="en-CA" sz="2000" u="sng">
                <a:solidFill>
                  <a:srgbClr val="467886"/>
                </a:solidFill>
                <a:cs typeface="Segoe UI"/>
                <a:hlinkClick r:id="rId8"/>
              </a:rPr>
              <a:t>outdoorplaycanada.ca</a:t>
            </a:r>
          </a:p>
        </p:txBody>
      </p:sp>
      <p:pic>
        <p:nvPicPr>
          <p:cNvPr id="23" name="Picture 22">
            <a:extLst>
              <a:ext uri="{FF2B5EF4-FFF2-40B4-BE49-F238E27FC236}">
                <a16:creationId xmlns:a16="http://schemas.microsoft.com/office/drawing/2014/main" id="{03B1D7CA-6F81-19D1-15E5-D97F57D197C4}"/>
              </a:ext>
            </a:extLst>
          </p:cNvPr>
          <p:cNvPicPr>
            <a:picLocks noChangeAspect="1"/>
          </p:cNvPicPr>
          <p:nvPr/>
        </p:nvPicPr>
        <p:blipFill>
          <a:blip r:embed="rId9"/>
          <a:stretch>
            <a:fillRect/>
          </a:stretch>
        </p:blipFill>
        <p:spPr>
          <a:xfrm flipH="1">
            <a:off x="327116" y="4108598"/>
            <a:ext cx="311074" cy="305182"/>
          </a:xfrm>
          <a:prstGeom prst="rect">
            <a:avLst/>
          </a:prstGeom>
        </p:spPr>
      </p:pic>
      <p:pic>
        <p:nvPicPr>
          <p:cNvPr id="24" name="Picture 23" descr="A blue butterfly on a black background&#10;&#10;AI-generated content may be incorrect.">
            <a:extLst>
              <a:ext uri="{FF2B5EF4-FFF2-40B4-BE49-F238E27FC236}">
                <a16:creationId xmlns:a16="http://schemas.microsoft.com/office/drawing/2014/main" id="{194A9AC5-E257-50FB-EFEF-CA0488D60C4B}"/>
              </a:ext>
            </a:extLst>
          </p:cNvPr>
          <p:cNvPicPr>
            <a:picLocks noChangeAspect="1"/>
          </p:cNvPicPr>
          <p:nvPr/>
        </p:nvPicPr>
        <p:blipFill>
          <a:blip r:embed="rId10"/>
          <a:stretch>
            <a:fillRect/>
          </a:stretch>
        </p:blipFill>
        <p:spPr>
          <a:xfrm flipH="1">
            <a:off x="338846" y="4491905"/>
            <a:ext cx="309394" cy="274126"/>
          </a:xfrm>
          <a:prstGeom prst="rect">
            <a:avLst/>
          </a:prstGeom>
        </p:spPr>
      </p:pic>
      <p:pic>
        <p:nvPicPr>
          <p:cNvPr id="25" name="Picture 24" descr="A blue square with a white letter f&#10;&#10;AI-generated content may be incorrect.">
            <a:extLst>
              <a:ext uri="{FF2B5EF4-FFF2-40B4-BE49-F238E27FC236}">
                <a16:creationId xmlns:a16="http://schemas.microsoft.com/office/drawing/2014/main" id="{8DEE716A-A515-E471-917C-F98B550F350B}"/>
              </a:ext>
            </a:extLst>
          </p:cNvPr>
          <p:cNvPicPr>
            <a:picLocks noChangeAspect="1"/>
          </p:cNvPicPr>
          <p:nvPr/>
        </p:nvPicPr>
        <p:blipFill>
          <a:blip r:embed="rId11"/>
          <a:srcRect l="19499" t="7404" r="10782" b="6160"/>
          <a:stretch>
            <a:fillRect/>
          </a:stretch>
        </p:blipFill>
        <p:spPr>
          <a:xfrm>
            <a:off x="388673" y="3732110"/>
            <a:ext cx="300386" cy="309724"/>
          </a:xfrm>
          <a:prstGeom prst="rect">
            <a:avLst/>
          </a:prstGeom>
        </p:spPr>
      </p:pic>
      <p:pic>
        <p:nvPicPr>
          <p:cNvPr id="26" name="Picture 25" descr="A black envelope on a transparent background&#10;&#10;AI-generated content may be incorrect.">
            <a:extLst>
              <a:ext uri="{FF2B5EF4-FFF2-40B4-BE49-F238E27FC236}">
                <a16:creationId xmlns:a16="http://schemas.microsoft.com/office/drawing/2014/main" id="{417C1584-CBDB-71F2-FDD0-15AE7525B2E9}"/>
              </a:ext>
            </a:extLst>
          </p:cNvPr>
          <p:cNvPicPr>
            <a:picLocks noChangeAspect="1"/>
          </p:cNvPicPr>
          <p:nvPr/>
        </p:nvPicPr>
        <p:blipFill>
          <a:blip r:embed="rId12"/>
          <a:srcRect l="20113" t="32911" r="20113" b="29114"/>
          <a:stretch>
            <a:fillRect/>
          </a:stretch>
        </p:blipFill>
        <p:spPr>
          <a:xfrm>
            <a:off x="342950" y="4909952"/>
            <a:ext cx="304411" cy="203371"/>
          </a:xfrm>
          <a:prstGeom prst="rect">
            <a:avLst/>
          </a:prstGeom>
        </p:spPr>
      </p:pic>
      <p:pic>
        <p:nvPicPr>
          <p:cNvPr id="27" name="Picture 26">
            <a:extLst>
              <a:ext uri="{FF2B5EF4-FFF2-40B4-BE49-F238E27FC236}">
                <a16:creationId xmlns:a16="http://schemas.microsoft.com/office/drawing/2014/main" id="{7C85A5A1-ECB8-AB3C-2F8B-F9C064C102C8}"/>
              </a:ext>
            </a:extLst>
          </p:cNvPr>
          <p:cNvPicPr>
            <a:picLocks noChangeAspect="1"/>
          </p:cNvPicPr>
          <p:nvPr/>
        </p:nvPicPr>
        <p:blipFill>
          <a:blip r:embed="rId13"/>
          <a:stretch>
            <a:fillRect/>
          </a:stretch>
        </p:blipFill>
        <p:spPr>
          <a:xfrm flipH="1">
            <a:off x="313627" y="5243449"/>
            <a:ext cx="348925" cy="354761"/>
          </a:xfrm>
          <a:prstGeom prst="rect">
            <a:avLst/>
          </a:prstGeom>
        </p:spPr>
      </p:pic>
      <p:pic>
        <p:nvPicPr>
          <p:cNvPr id="7" name="Picture 6" descr="A qr code with a star&#10;&#10;AI-generated content may be incorrect.">
            <a:extLst>
              <a:ext uri="{FF2B5EF4-FFF2-40B4-BE49-F238E27FC236}">
                <a16:creationId xmlns:a16="http://schemas.microsoft.com/office/drawing/2014/main" id="{263DF29F-1AAB-E40A-19E0-DC6BE95A1217}"/>
              </a:ext>
            </a:extLst>
          </p:cNvPr>
          <p:cNvPicPr>
            <a:picLocks noChangeAspect="1"/>
          </p:cNvPicPr>
          <p:nvPr/>
        </p:nvPicPr>
        <p:blipFill>
          <a:blip r:embed="rId14"/>
          <a:stretch>
            <a:fillRect/>
          </a:stretch>
        </p:blipFill>
        <p:spPr>
          <a:xfrm>
            <a:off x="5084121" y="2360376"/>
            <a:ext cx="3790950" cy="3790950"/>
          </a:xfrm>
          <a:prstGeom prst="rect">
            <a:avLst/>
          </a:prstGeom>
        </p:spPr>
      </p:pic>
      <p:pic>
        <p:nvPicPr>
          <p:cNvPr id="2" name="Picture 1" descr="A screenshot of a phone&#10;&#10;AI-generated content may be incorrect.">
            <a:extLst>
              <a:ext uri="{FF2B5EF4-FFF2-40B4-BE49-F238E27FC236}">
                <a16:creationId xmlns:a16="http://schemas.microsoft.com/office/drawing/2014/main" id="{D8307CF2-B321-7F0B-351D-6267536637B7}"/>
              </a:ext>
            </a:extLst>
          </p:cNvPr>
          <p:cNvPicPr>
            <a:picLocks noChangeAspect="1"/>
          </p:cNvPicPr>
          <p:nvPr/>
        </p:nvPicPr>
        <p:blipFill>
          <a:blip r:embed="rId15"/>
          <a:srcRect l="1096" t="12549" r="-283" b="18407"/>
          <a:stretch>
            <a:fillRect/>
          </a:stretch>
        </p:blipFill>
        <p:spPr>
          <a:xfrm>
            <a:off x="8873336" y="176207"/>
            <a:ext cx="3139516" cy="4735059"/>
          </a:xfrm>
          <a:prstGeom prst="rect">
            <a:avLst/>
          </a:prstGeom>
        </p:spPr>
      </p:pic>
    </p:spTree>
    <p:extLst>
      <p:ext uri="{BB962C8B-B14F-4D97-AF65-F5344CB8AC3E}">
        <p14:creationId xmlns:p14="http://schemas.microsoft.com/office/powerpoint/2010/main" val="1151016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EB615B-D434-4D45-65DE-56763D88B3A0}"/>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477FB9F-0126-39F0-0904-C2150C9B8BB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588" y="2266136"/>
            <a:ext cx="5291666" cy="3294060"/>
          </a:xfrm>
          <a:prstGeom prst="rect">
            <a:avLst/>
          </a:prstGeom>
        </p:spPr>
      </p:pic>
      <p:pic>
        <p:nvPicPr>
          <p:cNvPr id="8" name="Picture 7" descr="A group of logos of different brands&#10;&#10;AI-generated content may be incorrect.">
            <a:extLst>
              <a:ext uri="{FF2B5EF4-FFF2-40B4-BE49-F238E27FC236}">
                <a16:creationId xmlns:a16="http://schemas.microsoft.com/office/drawing/2014/main" id="{4D24EBFF-2585-0DA5-B043-A1F0A60D8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748" y="2214909"/>
            <a:ext cx="5291667" cy="3201458"/>
          </a:xfrm>
          <a:prstGeom prst="rect">
            <a:avLst/>
          </a:prstGeom>
        </p:spPr>
      </p:pic>
      <p:sp>
        <p:nvSpPr>
          <p:cNvPr id="4" name="Slide Number Placeholder 3">
            <a:extLst>
              <a:ext uri="{FF2B5EF4-FFF2-40B4-BE49-F238E27FC236}">
                <a16:creationId xmlns:a16="http://schemas.microsoft.com/office/drawing/2014/main" id="{D26A9008-720E-7007-A12B-2480AC263CB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330EA680-D336-4FF7-8B7A-9848BB0A1C32}" type="slidenum">
              <a:rPr lang="en-US" smtClean="0">
                <a:solidFill>
                  <a:schemeClr val="tx1">
                    <a:tint val="75000"/>
                  </a:schemeClr>
                </a:solidFill>
              </a:rPr>
              <a:pPr>
                <a:spcAft>
                  <a:spcPts val="600"/>
                </a:spcAft>
              </a:pPr>
              <a:t>47</a:t>
            </a:fld>
            <a:endParaRPr lang="en-US">
              <a:solidFill>
                <a:schemeClr val="tx1">
                  <a:tint val="75000"/>
                </a:schemeClr>
              </a:solidFill>
            </a:endParaRPr>
          </a:p>
        </p:txBody>
      </p:sp>
      <p:sp>
        <p:nvSpPr>
          <p:cNvPr id="10" name="Rectangle 9">
            <a:extLst>
              <a:ext uri="{FF2B5EF4-FFF2-40B4-BE49-F238E27FC236}">
                <a16:creationId xmlns:a16="http://schemas.microsoft.com/office/drawing/2014/main" id="{E2ADBF64-E838-A7C8-D721-E4A065088FD8}"/>
              </a:ext>
            </a:extLst>
          </p:cNvPr>
          <p:cNvSpPr/>
          <p:nvPr/>
        </p:nvSpPr>
        <p:spPr>
          <a:xfrm>
            <a:off x="4265571" y="544287"/>
            <a:ext cx="4274369" cy="14514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A5B4431-8B0B-D11C-8B60-6B103BDAA9D2}"/>
              </a:ext>
            </a:extLst>
          </p:cNvPr>
          <p:cNvGrpSpPr/>
          <p:nvPr/>
        </p:nvGrpSpPr>
        <p:grpSpPr>
          <a:xfrm>
            <a:off x="9661148" y="5428581"/>
            <a:ext cx="2519848" cy="817506"/>
            <a:chOff x="4265571" y="544287"/>
            <a:chExt cx="4274369" cy="1451438"/>
          </a:xfrm>
        </p:grpSpPr>
        <p:sp>
          <p:nvSpPr>
            <p:cNvPr id="13" name="Rectangle 12">
              <a:extLst>
                <a:ext uri="{FF2B5EF4-FFF2-40B4-BE49-F238E27FC236}">
                  <a16:creationId xmlns:a16="http://schemas.microsoft.com/office/drawing/2014/main" id="{DA581CD7-EA0D-B928-9D5E-7ED59CDCDA54}"/>
                </a:ext>
              </a:extLst>
            </p:cNvPr>
            <p:cNvSpPr/>
            <p:nvPr/>
          </p:nvSpPr>
          <p:spPr>
            <a:xfrm>
              <a:off x="4265571" y="544287"/>
              <a:ext cx="4274369" cy="14514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up of a logo&#10;&#10;AI-generated content may be incorrect.">
              <a:extLst>
                <a:ext uri="{FF2B5EF4-FFF2-40B4-BE49-F238E27FC236}">
                  <a16:creationId xmlns:a16="http://schemas.microsoft.com/office/drawing/2014/main" id="{54B92F6C-6BC8-6DE2-F45B-8C4150437A47}"/>
                </a:ext>
              </a:extLst>
            </p:cNvPr>
            <p:cNvPicPr>
              <a:picLocks noChangeAspect="1"/>
            </p:cNvPicPr>
            <p:nvPr/>
          </p:nvPicPr>
          <p:blipFill>
            <a:blip r:embed="rId4"/>
            <a:stretch>
              <a:fillRect/>
            </a:stretch>
          </p:blipFill>
          <p:spPr>
            <a:xfrm>
              <a:off x="4384460" y="596633"/>
              <a:ext cx="4036590" cy="1399092"/>
            </a:xfrm>
            <a:prstGeom prst="rect">
              <a:avLst/>
            </a:prstGeom>
          </p:spPr>
        </p:pic>
      </p:grpSp>
      <p:sp>
        <p:nvSpPr>
          <p:cNvPr id="3" name="TextBox 2">
            <a:extLst>
              <a:ext uri="{FF2B5EF4-FFF2-40B4-BE49-F238E27FC236}">
                <a16:creationId xmlns:a16="http://schemas.microsoft.com/office/drawing/2014/main" id="{160BFD62-7C65-115F-211F-FC1076BC6B0B}"/>
              </a:ext>
            </a:extLst>
          </p:cNvPr>
          <p:cNvSpPr txBox="1"/>
          <p:nvPr/>
        </p:nvSpPr>
        <p:spPr>
          <a:xfrm>
            <a:off x="1744277" y="260402"/>
            <a:ext cx="932137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b="1" dirty="0">
                <a:solidFill>
                  <a:srgbClr val="394639"/>
                </a:solidFill>
              </a:rPr>
              <a:t>Thank you to our partners &amp; supporters!</a:t>
            </a:r>
            <a:endParaRPr lang="en-US" sz="4000" dirty="0"/>
          </a:p>
          <a:p>
            <a:pPr algn="ctr"/>
            <a:r>
              <a:rPr lang="en-US" sz="4000" b="1" dirty="0">
                <a:solidFill>
                  <a:srgbClr val="394639"/>
                </a:solidFill>
              </a:rPr>
              <a:t>Questions?</a:t>
            </a:r>
          </a:p>
        </p:txBody>
      </p:sp>
      <p:sp>
        <p:nvSpPr>
          <p:cNvPr id="5" name="TextBox 4">
            <a:extLst>
              <a:ext uri="{FF2B5EF4-FFF2-40B4-BE49-F238E27FC236}">
                <a16:creationId xmlns:a16="http://schemas.microsoft.com/office/drawing/2014/main" id="{B5AC63C6-BDDC-E7DA-252D-5541EDED666D}"/>
              </a:ext>
            </a:extLst>
          </p:cNvPr>
          <p:cNvSpPr txBox="1"/>
          <p:nvPr/>
        </p:nvSpPr>
        <p:spPr>
          <a:xfrm>
            <a:off x="688041" y="2174155"/>
            <a:ext cx="1981199"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030A0"/>
                </a:solidFill>
              </a:rPr>
              <a:t>AOP10 Partners</a:t>
            </a:r>
          </a:p>
        </p:txBody>
      </p:sp>
      <p:sp>
        <p:nvSpPr>
          <p:cNvPr id="7" name="TextBox 6">
            <a:extLst>
              <a:ext uri="{FF2B5EF4-FFF2-40B4-BE49-F238E27FC236}">
                <a16:creationId xmlns:a16="http://schemas.microsoft.com/office/drawing/2014/main" id="{996FDC01-E298-0B81-7D3F-38F16D602A33}"/>
              </a:ext>
            </a:extLst>
          </p:cNvPr>
          <p:cNvSpPr txBox="1"/>
          <p:nvPr/>
        </p:nvSpPr>
        <p:spPr>
          <a:xfrm>
            <a:off x="6419049" y="2174154"/>
            <a:ext cx="2186106"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7030A0"/>
                </a:solidFill>
              </a:rPr>
              <a:t>AOP10 Supporters</a:t>
            </a:r>
          </a:p>
        </p:txBody>
      </p:sp>
    </p:spTree>
    <p:extLst>
      <p:ext uri="{BB962C8B-B14F-4D97-AF65-F5344CB8AC3E}">
        <p14:creationId xmlns:p14="http://schemas.microsoft.com/office/powerpoint/2010/main" val="28519892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3561B8-994C-3DF2-CC21-E5E313F0A1A2}"/>
              </a:ext>
            </a:extLst>
          </p:cNvPr>
          <p:cNvSpPr/>
          <p:nvPr/>
        </p:nvSpPr>
        <p:spPr>
          <a:xfrm>
            <a:off x="0" y="6241559"/>
            <a:ext cx="12181329" cy="658450"/>
          </a:xfrm>
          <a:prstGeom prst="rect">
            <a:avLst/>
          </a:prstGeom>
          <a:solidFill>
            <a:srgbClr val="394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7471FF16-F6BC-4919-BEE5-967DFD1DCEEA}"/>
              </a:ext>
            </a:extLst>
          </p:cNvPr>
          <p:cNvSpPr>
            <a:spLocks noGrp="1"/>
          </p:cNvSpPr>
          <p:nvPr>
            <p:ph type="dt" sz="half" idx="4294967295"/>
          </p:nvPr>
        </p:nvSpPr>
        <p:spPr>
          <a:xfrm>
            <a:off x="0" y="6356350"/>
            <a:ext cx="2743200" cy="365125"/>
          </a:xfrm>
        </p:spPr>
        <p:txBody>
          <a:bodyPr/>
          <a:lstStyle/>
          <a:p>
            <a:fld id="{5AB43193-0B4E-4719-AB5D-186E55D125FB}" type="datetime1">
              <a:rPr lang="en-US" smtClean="0"/>
              <a:t>9/23/2025</a:t>
            </a:fld>
            <a:endParaRPr lang="en-US"/>
          </a:p>
        </p:txBody>
      </p:sp>
      <p:grpSp>
        <p:nvGrpSpPr>
          <p:cNvPr id="18" name="Group 17">
            <a:extLst>
              <a:ext uri="{FF2B5EF4-FFF2-40B4-BE49-F238E27FC236}">
                <a16:creationId xmlns:a16="http://schemas.microsoft.com/office/drawing/2014/main" id="{ADFB1D72-1817-A937-DE48-E35F37A55FA5}"/>
              </a:ext>
            </a:extLst>
          </p:cNvPr>
          <p:cNvGrpSpPr/>
          <p:nvPr/>
        </p:nvGrpSpPr>
        <p:grpSpPr>
          <a:xfrm>
            <a:off x="248207" y="273876"/>
            <a:ext cx="4274369" cy="1451438"/>
            <a:chOff x="4265571" y="544287"/>
            <a:chExt cx="4274369" cy="1451438"/>
          </a:xfrm>
        </p:grpSpPr>
        <p:sp>
          <p:nvSpPr>
            <p:cNvPr id="19" name="Rectangle 18">
              <a:extLst>
                <a:ext uri="{FF2B5EF4-FFF2-40B4-BE49-F238E27FC236}">
                  <a16:creationId xmlns:a16="http://schemas.microsoft.com/office/drawing/2014/main" id="{AC15C422-3666-B878-2DA8-673B6FFBF0B6}"/>
                </a:ext>
              </a:extLst>
            </p:cNvPr>
            <p:cNvSpPr/>
            <p:nvPr/>
          </p:nvSpPr>
          <p:spPr>
            <a:xfrm>
              <a:off x="4265571" y="544287"/>
              <a:ext cx="4274369" cy="145143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up of a logo&#10;&#10;AI-generated content may be incorrect.">
              <a:extLst>
                <a:ext uri="{FF2B5EF4-FFF2-40B4-BE49-F238E27FC236}">
                  <a16:creationId xmlns:a16="http://schemas.microsoft.com/office/drawing/2014/main" id="{ABC65DD1-887B-78A8-6EB6-843891FC8D18}"/>
                </a:ext>
              </a:extLst>
            </p:cNvPr>
            <p:cNvPicPr>
              <a:picLocks noChangeAspect="1"/>
            </p:cNvPicPr>
            <p:nvPr/>
          </p:nvPicPr>
          <p:blipFill>
            <a:blip r:embed="rId2"/>
            <a:stretch>
              <a:fillRect/>
            </a:stretch>
          </p:blipFill>
          <p:spPr>
            <a:xfrm>
              <a:off x="4384460" y="596633"/>
              <a:ext cx="4036590" cy="1399092"/>
            </a:xfrm>
            <a:prstGeom prst="rect">
              <a:avLst/>
            </a:prstGeom>
          </p:spPr>
        </p:pic>
      </p:grpSp>
    </p:spTree>
    <p:extLst>
      <p:ext uri="{BB962C8B-B14F-4D97-AF65-F5344CB8AC3E}">
        <p14:creationId xmlns:p14="http://schemas.microsoft.com/office/powerpoint/2010/main" val="92412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B36B1-3F08-8C76-BED2-D619CE45CC31}"/>
            </a:ext>
          </a:extLst>
        </p:cNvPr>
        <p:cNvGrpSpPr/>
        <p:nvPr/>
      </p:nvGrpSpPr>
      <p:grpSpPr>
        <a:xfrm>
          <a:off x="0" y="0"/>
          <a:ext cx="0" cy="0"/>
          <a:chOff x="0" y="0"/>
          <a:chExt cx="0" cy="0"/>
        </a:xfrm>
      </p:grpSpPr>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490" y="185067"/>
            <a:ext cx="10207256"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86CF25A-B00A-45A0-B7AB-92089E043457}"/>
              </a:ext>
            </a:extLst>
          </p:cNvPr>
          <p:cNvSpPr txBox="1"/>
          <p:nvPr/>
        </p:nvSpPr>
        <p:spPr>
          <a:xfrm>
            <a:off x="1131693" y="3938013"/>
            <a:ext cx="10052850" cy="2646878"/>
          </a:xfrm>
          <a:prstGeom prst="rect">
            <a:avLst/>
          </a:prstGeom>
          <a:noFill/>
        </p:spPr>
        <p:txBody>
          <a:bodyPr wrap="square" lIns="91440" tIns="45720" rIns="91440" bIns="45720" anchor="t">
            <a:spAutoFit/>
          </a:bodyPr>
          <a:lstStyle/>
          <a:p>
            <a:pPr marL="342900" indent="-342900" eaLnBrk="1" hangingPunct="1">
              <a:spcBef>
                <a:spcPct val="0"/>
              </a:spcBef>
              <a:spcAft>
                <a:spcPts val="1200"/>
              </a:spcAft>
              <a:buFont typeface="Wingdings" panose="05000000000000000000" pitchFamily="2" charset="2"/>
              <a:buChar char="Ø"/>
            </a:pPr>
            <a:r>
              <a:rPr lang="en-US" altLang="en-US" i="1" dirty="0">
                <a:latin typeface="Arial"/>
                <a:cs typeface="Arial"/>
              </a:rPr>
              <a:t>Informed by 2 systematic reviews </a:t>
            </a:r>
          </a:p>
          <a:p>
            <a:pPr marL="342900" indent="-342900" eaLnBrk="1" hangingPunct="1">
              <a:spcBef>
                <a:spcPct val="0"/>
              </a:spcBef>
              <a:spcAft>
                <a:spcPts val="1200"/>
              </a:spcAft>
              <a:buFont typeface="Wingdings" panose="05000000000000000000" pitchFamily="2" charset="2"/>
              <a:buChar char="Ø"/>
            </a:pPr>
            <a:r>
              <a:rPr lang="en-US" altLang="en-US" i="1" dirty="0">
                <a:latin typeface="Arial"/>
                <a:cs typeface="Arial"/>
              </a:rPr>
              <a:t>Interpreted by Canadian experts from 14 organizations and reviewed by &gt;1,600 stakeholders. </a:t>
            </a:r>
          </a:p>
          <a:p>
            <a:pPr marL="342900" indent="-342900">
              <a:spcBef>
                <a:spcPct val="0"/>
              </a:spcBef>
              <a:spcAft>
                <a:spcPts val="1200"/>
              </a:spcAft>
              <a:buFont typeface="Wingdings" panose="05000000000000000000" pitchFamily="2" charset="2"/>
              <a:buChar char="Ø"/>
            </a:pPr>
            <a:r>
              <a:rPr lang="en-CA" i="1" dirty="0">
                <a:latin typeface="Arial"/>
                <a:cs typeface="Arial"/>
              </a:rPr>
              <a:t>To date, there are </a:t>
            </a:r>
            <a:r>
              <a:rPr lang="en-CA" b="1" i="1" dirty="0">
                <a:latin typeface="Arial"/>
                <a:cs typeface="Arial"/>
              </a:rPr>
              <a:t>469 supporters </a:t>
            </a:r>
            <a:r>
              <a:rPr lang="en-CA" i="1" dirty="0">
                <a:latin typeface="Arial"/>
                <a:cs typeface="Arial"/>
              </a:rPr>
              <a:t>of the Position Statement, including endorsement by the Council of Chief Medical Officers of Health</a:t>
            </a:r>
          </a:p>
          <a:p>
            <a:pPr marL="342900" indent="-342900">
              <a:spcBef>
                <a:spcPct val="0"/>
              </a:spcBef>
              <a:spcAft>
                <a:spcPts val="1200"/>
              </a:spcAft>
              <a:buFont typeface="Wingdings" panose="05000000000000000000" pitchFamily="2" charset="2"/>
              <a:buChar char="Ø"/>
            </a:pPr>
            <a:r>
              <a:rPr lang="en-US" altLang="en-US" i="1" dirty="0">
                <a:latin typeface="Arial"/>
                <a:cs typeface="Arial"/>
              </a:rPr>
              <a:t>Research-grade report: </a:t>
            </a:r>
            <a:r>
              <a:rPr lang="en-US" altLang="en-US" i="1" dirty="0">
                <a:solidFill>
                  <a:srgbClr val="00B050"/>
                </a:solidFill>
                <a:latin typeface="Arial"/>
                <a:cs typeface="Arial"/>
                <a:hlinkClick r:id="rId4"/>
              </a:rPr>
              <a:t>www.mdpi.com/journal/ijerph</a:t>
            </a:r>
            <a:r>
              <a:rPr lang="en-US" altLang="en-US" i="1" dirty="0">
                <a:latin typeface="Arial"/>
                <a:cs typeface="Arial"/>
              </a:rPr>
              <a:t>.</a:t>
            </a:r>
            <a:endParaRPr lang="en-US" dirty="0"/>
          </a:p>
          <a:p>
            <a:pPr marL="342900" indent="-342900">
              <a:spcBef>
                <a:spcPct val="0"/>
              </a:spcBef>
              <a:spcAft>
                <a:spcPts val="1200"/>
              </a:spcAft>
              <a:buFont typeface="Wingdings" panose="05000000000000000000" pitchFamily="2" charset="2"/>
              <a:buChar char="Ø"/>
            </a:pPr>
            <a:r>
              <a:rPr lang="en-US" altLang="en-US" i="1" dirty="0">
                <a:latin typeface="Arial"/>
                <a:cs typeface="Arial"/>
              </a:rPr>
              <a:t>Public facing document: </a:t>
            </a:r>
            <a:r>
              <a:rPr lang="en-CA" i="1" dirty="0">
                <a:latin typeface="Arial"/>
                <a:cs typeface="Arial"/>
                <a:hlinkClick r:id="rId5"/>
              </a:rPr>
              <a:t>https://www.outdoorplaycanada.ca/portfolio_page/the-2015-position-statement-on-active-outdoor-play/</a:t>
            </a:r>
            <a:endParaRPr lang="en-CA" i="1" dirty="0">
              <a:latin typeface="Arial"/>
              <a:cs typeface="Arial"/>
            </a:endParaRPr>
          </a:p>
        </p:txBody>
      </p:sp>
    </p:spTree>
    <p:extLst>
      <p:ext uri="{BB962C8B-B14F-4D97-AF65-F5344CB8AC3E}">
        <p14:creationId xmlns:p14="http://schemas.microsoft.com/office/powerpoint/2010/main" val="23577016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C431A9-287E-4903-8E22-B7AAD4300984}"/>
              </a:ext>
            </a:extLst>
          </p:cNvPr>
          <p:cNvSpPr>
            <a:spLocks noGrp="1"/>
          </p:cNvSpPr>
          <p:nvPr>
            <p:ph type="dt" sz="half" idx="10"/>
          </p:nvPr>
        </p:nvSpPr>
        <p:spPr/>
        <p:txBody>
          <a:bodyPr/>
          <a:lstStyle/>
          <a:p>
            <a:fld id="{79EEFECD-F5BB-4990-92A8-E5B7C9818F45}" type="datetime1">
              <a:rPr lang="en-US" smtClean="0"/>
              <a:t>9/23/2025</a:t>
            </a:fld>
            <a:endParaRPr lang="en-US"/>
          </a:p>
        </p:txBody>
      </p:sp>
      <p:sp>
        <p:nvSpPr>
          <p:cNvPr id="6" name="Content Placeholder 2">
            <a:extLst>
              <a:ext uri="{FF2B5EF4-FFF2-40B4-BE49-F238E27FC236}">
                <a16:creationId xmlns:a16="http://schemas.microsoft.com/office/drawing/2014/main" id="{906C46B9-82EB-4D30-810E-15989CCFCFF1}"/>
              </a:ext>
            </a:extLst>
          </p:cNvPr>
          <p:cNvSpPr>
            <a:spLocks noGrp="1"/>
          </p:cNvSpPr>
          <p:nvPr>
            <p:ph idx="1"/>
          </p:nvPr>
        </p:nvSpPr>
        <p:spPr>
          <a:xfrm>
            <a:off x="4419234" y="197967"/>
            <a:ext cx="7772766" cy="6399752"/>
          </a:xfrm>
        </p:spPr>
        <p:txBody>
          <a:bodyPr vert="horz" lIns="91440" tIns="45720" rIns="91440" bIns="45720" rtlCol="0" anchor="t">
            <a:noAutofit/>
          </a:bodyPr>
          <a:lstStyle/>
          <a:p>
            <a:pPr marL="0" indent="0" eaLnBrk="1" hangingPunct="1">
              <a:lnSpc>
                <a:spcPct val="110000"/>
              </a:lnSpc>
              <a:spcBef>
                <a:spcPts val="0"/>
              </a:spcBef>
              <a:buFont typeface="Arial" panose="020B0604020202020204" pitchFamily="34" charset="0"/>
              <a:buNone/>
              <a:defRPr/>
            </a:pPr>
            <a:r>
              <a:rPr lang="en-CA" altLang="en-US" sz="2600" b="1">
                <a:latin typeface="Arial" panose="020B0604020202020204" pitchFamily="34" charset="0"/>
                <a:cs typeface="Arial" panose="020B0604020202020204" pitchFamily="34" charset="0"/>
              </a:rPr>
              <a:t>Legal Precedent</a:t>
            </a:r>
          </a:p>
          <a:p>
            <a:pPr marL="0" indent="0" eaLnBrk="1" hangingPunct="1">
              <a:lnSpc>
                <a:spcPct val="110000"/>
              </a:lnSpc>
              <a:spcBef>
                <a:spcPts val="0"/>
              </a:spcBef>
              <a:buFont typeface="Arial" panose="020B0604020202020204" pitchFamily="34" charset="0"/>
              <a:buNone/>
              <a:defRPr/>
            </a:pPr>
            <a:endParaRPr lang="en-US" altLang="en-US" sz="2600" b="1">
              <a:latin typeface="Arial" panose="020B0604020202020204" pitchFamily="34" charset="0"/>
              <a:cs typeface="Arial" panose="020B0604020202020204" pitchFamily="34" charset="0"/>
            </a:endParaRPr>
          </a:p>
          <a:p>
            <a:pPr marL="0" indent="0" eaLnBrk="1" hangingPunct="1">
              <a:lnSpc>
                <a:spcPct val="110000"/>
              </a:lnSpc>
              <a:spcBef>
                <a:spcPts val="0"/>
              </a:spcBef>
              <a:buFont typeface="Arial" panose="020B0604020202020204" pitchFamily="34" charset="0"/>
              <a:buNone/>
              <a:defRPr/>
            </a:pPr>
            <a:r>
              <a:rPr lang="en-US" altLang="en-US" sz="2600" b="1">
                <a:latin typeface="Arial" panose="020B0604020202020204" pitchFamily="34" charset="0"/>
                <a:cs typeface="Arial" panose="020B0604020202020204" pitchFamily="34" charset="0"/>
              </a:rPr>
              <a:t>Municipal Policy</a:t>
            </a:r>
          </a:p>
          <a:p>
            <a:pPr marL="0" indent="0" eaLnBrk="1" hangingPunct="1">
              <a:lnSpc>
                <a:spcPct val="110000"/>
              </a:lnSpc>
              <a:spcBef>
                <a:spcPts val="0"/>
              </a:spcBef>
              <a:buFont typeface="Arial" charset="0"/>
              <a:buNone/>
              <a:defRPr/>
            </a:pPr>
            <a:endParaRPr lang="en-CA" sz="2600" b="1">
              <a:latin typeface="Arial" panose="020B0604020202020204" pitchFamily="34" charset="0"/>
              <a:cs typeface="Arial" panose="020B0604020202020204" pitchFamily="34" charset="0"/>
            </a:endParaRPr>
          </a:p>
          <a:p>
            <a:pPr marL="0" indent="0" eaLnBrk="1" hangingPunct="1">
              <a:lnSpc>
                <a:spcPct val="110000"/>
              </a:lnSpc>
              <a:spcBef>
                <a:spcPts val="0"/>
              </a:spcBef>
              <a:buFont typeface="Arial" charset="0"/>
              <a:buNone/>
              <a:defRPr/>
            </a:pPr>
            <a:r>
              <a:rPr lang="en-CA" sz="2600" b="1">
                <a:latin typeface="Arial" panose="020B0604020202020204" pitchFamily="34" charset="0"/>
                <a:cs typeface="Arial" panose="020B0604020202020204" pitchFamily="34" charset="0"/>
              </a:rPr>
              <a:t>School Culture Shift</a:t>
            </a:r>
          </a:p>
          <a:p>
            <a:pPr marL="0" indent="0" eaLnBrk="1" hangingPunct="1">
              <a:lnSpc>
                <a:spcPct val="110000"/>
              </a:lnSpc>
              <a:spcBef>
                <a:spcPts val="0"/>
              </a:spcBef>
              <a:buNone/>
              <a:defRPr/>
            </a:pPr>
            <a:endParaRPr lang="en-CA" sz="2600">
              <a:latin typeface="Arial" panose="020B0604020202020204" pitchFamily="34" charset="0"/>
              <a:cs typeface="Arial" panose="020B0604020202020204" pitchFamily="34" charset="0"/>
            </a:endParaRPr>
          </a:p>
          <a:p>
            <a:pPr marL="0" indent="0">
              <a:lnSpc>
                <a:spcPct val="110000"/>
              </a:lnSpc>
              <a:spcBef>
                <a:spcPts val="0"/>
              </a:spcBef>
              <a:buNone/>
              <a:defRPr/>
            </a:pPr>
            <a:r>
              <a:rPr lang="en-CA" altLang="en-US" sz="2600" b="1">
                <a:latin typeface="Arial" panose="020B0604020202020204" pitchFamily="34" charset="0"/>
                <a:cs typeface="Arial" panose="020B0604020202020204" pitchFamily="34" charset="0"/>
              </a:rPr>
              <a:t>Mental Health Resource: ementalhealth.ca </a:t>
            </a:r>
          </a:p>
          <a:p>
            <a:pPr marL="457200" lvl="1" indent="0">
              <a:lnSpc>
                <a:spcPct val="110000"/>
              </a:lnSpc>
              <a:spcBef>
                <a:spcPts val="0"/>
              </a:spcBef>
              <a:buNone/>
              <a:defRPr/>
            </a:pPr>
            <a:endParaRPr lang="en-CA" altLang="en-US" sz="2600">
              <a:latin typeface="Arial" panose="020B0604020202020204" pitchFamily="34" charset="0"/>
              <a:cs typeface="Arial" panose="020B0604020202020204" pitchFamily="34" charset="0"/>
            </a:endParaRPr>
          </a:p>
          <a:p>
            <a:pPr marL="0" indent="0">
              <a:lnSpc>
                <a:spcPct val="110000"/>
              </a:lnSpc>
              <a:spcBef>
                <a:spcPts val="0"/>
              </a:spcBef>
              <a:buNone/>
              <a:defRPr/>
            </a:pPr>
            <a:r>
              <a:rPr lang="en-CA" sz="2600" b="1">
                <a:latin typeface="Arial" panose="020B0604020202020204" pitchFamily="34" charset="0"/>
                <a:cs typeface="Arial" panose="020B0604020202020204" pitchFamily="34" charset="0"/>
              </a:rPr>
              <a:t>Charitable Sector Strategic Direction Shift</a:t>
            </a:r>
          </a:p>
          <a:p>
            <a:pPr marL="0" indent="0">
              <a:lnSpc>
                <a:spcPct val="110000"/>
              </a:lnSpc>
              <a:spcBef>
                <a:spcPts val="0"/>
              </a:spcBef>
              <a:buNone/>
              <a:defRPr/>
            </a:pPr>
            <a:endParaRPr lang="en-CA" sz="2600">
              <a:latin typeface="Arial" panose="020B0604020202020204" pitchFamily="34" charset="0"/>
              <a:cs typeface="Arial" panose="020B0604020202020204" pitchFamily="34" charset="0"/>
            </a:endParaRPr>
          </a:p>
          <a:p>
            <a:pPr marL="0" indent="0">
              <a:lnSpc>
                <a:spcPct val="110000"/>
              </a:lnSpc>
              <a:spcBef>
                <a:spcPts val="0"/>
              </a:spcBef>
              <a:buNone/>
              <a:defRPr/>
            </a:pPr>
            <a:r>
              <a:rPr lang="en-CA" sz="2600" b="1">
                <a:latin typeface="Arial" panose="020B0604020202020204" pitchFamily="34" charset="0"/>
                <a:cs typeface="Arial" panose="020B0604020202020204" pitchFamily="34" charset="0"/>
              </a:rPr>
              <a:t>Wide Support and Replication</a:t>
            </a:r>
          </a:p>
          <a:p>
            <a:pPr marL="0" indent="0">
              <a:lnSpc>
                <a:spcPct val="110000"/>
              </a:lnSpc>
              <a:spcBef>
                <a:spcPts val="0"/>
              </a:spcBef>
              <a:buNone/>
              <a:defRPr/>
            </a:pPr>
            <a:endParaRPr lang="en-CA" sz="2600" b="1">
              <a:latin typeface="Arial" panose="020B0604020202020204" pitchFamily="34" charset="0"/>
              <a:cs typeface="Arial" panose="020B0604020202020204" pitchFamily="34" charset="0"/>
            </a:endParaRPr>
          </a:p>
          <a:p>
            <a:pPr marL="0" indent="0">
              <a:lnSpc>
                <a:spcPct val="110000"/>
              </a:lnSpc>
              <a:spcBef>
                <a:spcPts val="0"/>
              </a:spcBef>
              <a:buNone/>
              <a:defRPr/>
            </a:pPr>
            <a:r>
              <a:rPr lang="en-CA" sz="2600" b="1">
                <a:latin typeface="Arial" panose="020B0604020202020204" pitchFamily="34" charset="0"/>
                <a:cs typeface="Arial" panose="020B0604020202020204" pitchFamily="34" charset="0"/>
              </a:rPr>
              <a:t>Creation of Outdoor Play Canada (</a:t>
            </a:r>
            <a:r>
              <a:rPr lang="en-CA" sz="2600" b="1">
                <a:latin typeface="Arial" panose="020B0604020202020204" pitchFamily="34" charset="0"/>
                <a:cs typeface="Arial" panose="020B0604020202020204" pitchFamily="34" charset="0"/>
                <a:hlinkClick r:id="rId3"/>
              </a:rPr>
              <a:t>www.outdoorplaycanada.ca</a:t>
            </a:r>
            <a:r>
              <a:rPr lang="en-CA" sz="2600" b="1">
                <a:latin typeface="Arial" panose="020B0604020202020204" pitchFamily="34" charset="0"/>
                <a:cs typeface="Arial" panose="020B0604020202020204" pitchFamily="34" charset="0"/>
              </a:rPr>
              <a:t>) </a:t>
            </a:r>
          </a:p>
          <a:p>
            <a:pPr marL="0" indent="0">
              <a:lnSpc>
                <a:spcPct val="110000"/>
              </a:lnSpc>
              <a:spcBef>
                <a:spcPts val="0"/>
              </a:spcBef>
              <a:buNone/>
              <a:defRPr/>
            </a:pPr>
            <a:endParaRPr lang="en-CA" sz="2600" b="1">
              <a:latin typeface="Arial" panose="020B0604020202020204" pitchFamily="34" charset="0"/>
              <a:cs typeface="Arial" panose="020B0604020202020204" pitchFamily="34" charset="0"/>
            </a:endParaRPr>
          </a:p>
          <a:p>
            <a:pPr marL="0" indent="0">
              <a:lnSpc>
                <a:spcPct val="110000"/>
              </a:lnSpc>
              <a:spcBef>
                <a:spcPts val="0"/>
              </a:spcBef>
              <a:buNone/>
              <a:defRPr/>
            </a:pPr>
            <a:endParaRPr lang="en-US" sz="2600">
              <a:latin typeface="Arial" panose="020B0604020202020204" pitchFamily="34" charset="0"/>
              <a:cs typeface="Arial" panose="020B0604020202020204" pitchFamily="34" charset="0"/>
            </a:endParaRPr>
          </a:p>
          <a:p>
            <a:pPr marL="0" indent="0">
              <a:lnSpc>
                <a:spcPct val="120000"/>
              </a:lnSpc>
              <a:spcBef>
                <a:spcPts val="0"/>
              </a:spcBef>
              <a:buNone/>
              <a:defRPr/>
            </a:pPr>
            <a:endParaRPr lang="en-CA" sz="2600">
              <a:latin typeface="Arial" panose="020B0604020202020204" pitchFamily="34" charset="0"/>
              <a:cs typeface="Arial" panose="020B0604020202020204" pitchFamily="34" charset="0"/>
            </a:endParaRPr>
          </a:p>
        </p:txBody>
      </p:sp>
      <p:pic>
        <p:nvPicPr>
          <p:cNvPr id="3" name="Picture 2" descr="A person walking on a tire&#10;&#10;AI-generated content may be incorrect.">
            <a:extLst>
              <a:ext uri="{FF2B5EF4-FFF2-40B4-BE49-F238E27FC236}">
                <a16:creationId xmlns:a16="http://schemas.microsoft.com/office/drawing/2014/main" id="{33F68D21-F7C4-15E7-428D-2014CD9FAC2C}"/>
              </a:ext>
            </a:extLst>
          </p:cNvPr>
          <p:cNvPicPr>
            <a:picLocks noChangeAspect="1"/>
          </p:cNvPicPr>
          <p:nvPr/>
        </p:nvPicPr>
        <p:blipFill>
          <a:blip r:embed="rId4"/>
          <a:stretch>
            <a:fillRect/>
          </a:stretch>
        </p:blipFill>
        <p:spPr>
          <a:xfrm>
            <a:off x="0" y="0"/>
            <a:ext cx="4294013" cy="6858000"/>
          </a:xfrm>
          <a:prstGeom prst="rect">
            <a:avLst/>
          </a:prstGeom>
        </p:spPr>
      </p:pic>
      <p:pic>
        <p:nvPicPr>
          <p:cNvPr id="2" name="Picture 1" descr="A logo of a child running&#10;&#10;AI-generated content may be incorrect.">
            <a:extLst>
              <a:ext uri="{FF2B5EF4-FFF2-40B4-BE49-F238E27FC236}">
                <a16:creationId xmlns:a16="http://schemas.microsoft.com/office/drawing/2014/main" id="{BD280BB2-B1F5-4323-91BB-24382725396C}"/>
              </a:ext>
            </a:extLst>
          </p:cNvPr>
          <p:cNvPicPr>
            <a:picLocks noChangeAspect="1"/>
          </p:cNvPicPr>
          <p:nvPr/>
        </p:nvPicPr>
        <p:blipFill>
          <a:blip r:embed="rId5"/>
          <a:stretch>
            <a:fillRect/>
          </a:stretch>
        </p:blipFill>
        <p:spPr>
          <a:xfrm>
            <a:off x="9743283" y="5118755"/>
            <a:ext cx="2172201" cy="1602720"/>
          </a:xfrm>
          <a:prstGeom prst="rect">
            <a:avLst/>
          </a:prstGeom>
        </p:spPr>
      </p:pic>
    </p:spTree>
    <p:extLst>
      <p:ext uri="{BB962C8B-B14F-4D97-AF65-F5344CB8AC3E}">
        <p14:creationId xmlns:p14="http://schemas.microsoft.com/office/powerpoint/2010/main" val="707476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919E0-E123-4601-A7FA-0E616B016A8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3DE3C9-AB41-FAF9-EF2C-8FC0F2A52340}"/>
              </a:ext>
            </a:extLst>
          </p:cNvPr>
          <p:cNvSpPr/>
          <p:nvPr/>
        </p:nvSpPr>
        <p:spPr>
          <a:xfrm>
            <a:off x="0" y="0"/>
            <a:ext cx="12192000" cy="6858000"/>
          </a:xfrm>
          <a:prstGeom prst="rect">
            <a:avLst/>
          </a:prstGeom>
          <a:noFill/>
          <a:ln w="76200">
            <a:solidFill>
              <a:srgbClr val="3946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BD7666F-F500-E96A-0044-5F3CDB15095C}"/>
              </a:ext>
            </a:extLst>
          </p:cNvPr>
          <p:cNvCxnSpPr/>
          <p:nvPr/>
        </p:nvCxnSpPr>
        <p:spPr>
          <a:xfrm>
            <a:off x="120127" y="6356350"/>
            <a:ext cx="11951746" cy="0"/>
          </a:xfrm>
          <a:prstGeom prst="line">
            <a:avLst/>
          </a:prstGeom>
          <a:ln>
            <a:solidFill>
              <a:srgbClr val="394639"/>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F06C1337-F280-595A-A1FC-98A5E9198459}"/>
              </a:ext>
            </a:extLst>
          </p:cNvPr>
          <p:cNvSpPr txBox="1"/>
          <p:nvPr/>
        </p:nvSpPr>
        <p:spPr>
          <a:xfrm>
            <a:off x="356000" y="241495"/>
            <a:ext cx="10992829" cy="1323439"/>
          </a:xfrm>
          <a:prstGeom prst="rect">
            <a:avLst/>
          </a:prstGeom>
          <a:noFill/>
        </p:spPr>
        <p:txBody>
          <a:bodyPr wrap="square" lIns="91440" tIns="45720" rIns="91440" bIns="45720" rtlCol="0" anchor="t">
            <a:spAutoFit/>
          </a:bodyPr>
          <a:lstStyle/>
          <a:p>
            <a:pPr algn="ctr"/>
            <a:r>
              <a:rPr lang="en-CA" sz="4000" b="1">
                <a:latin typeface="Arial"/>
                <a:ea typeface="Source Sans Pro"/>
                <a:cs typeface="Arial"/>
              </a:rPr>
              <a:t>Update of the Active Outdoor Play Position Statement</a:t>
            </a:r>
            <a:endParaRPr lang="en-US"/>
          </a:p>
        </p:txBody>
      </p:sp>
      <p:pic>
        <p:nvPicPr>
          <p:cNvPr id="3" name="Picture 2" descr="A number and a circle with a banner&#10;&#10;AI-generated content may be incorrect.">
            <a:extLst>
              <a:ext uri="{FF2B5EF4-FFF2-40B4-BE49-F238E27FC236}">
                <a16:creationId xmlns:a16="http://schemas.microsoft.com/office/drawing/2014/main" id="{120F81DA-C148-305F-2737-3847F29D4A06}"/>
              </a:ext>
            </a:extLst>
          </p:cNvPr>
          <p:cNvPicPr>
            <a:picLocks noChangeAspect="1"/>
          </p:cNvPicPr>
          <p:nvPr/>
        </p:nvPicPr>
        <p:blipFill>
          <a:blip r:embed="rId3"/>
          <a:stretch>
            <a:fillRect/>
          </a:stretch>
        </p:blipFill>
        <p:spPr>
          <a:xfrm>
            <a:off x="858611" y="1783895"/>
            <a:ext cx="3399065" cy="3371851"/>
          </a:xfrm>
          <a:prstGeom prst="rect">
            <a:avLst/>
          </a:prstGeom>
        </p:spPr>
      </p:pic>
      <p:pic>
        <p:nvPicPr>
          <p:cNvPr id="10" name="Picture 9" descr="A logo of a child running&#10;&#10;AI-generated content may be incorrect.">
            <a:extLst>
              <a:ext uri="{FF2B5EF4-FFF2-40B4-BE49-F238E27FC236}">
                <a16:creationId xmlns:a16="http://schemas.microsoft.com/office/drawing/2014/main" id="{8F2C49C1-41B3-89C0-904D-3FB7FAF8911F}"/>
              </a:ext>
            </a:extLst>
          </p:cNvPr>
          <p:cNvPicPr>
            <a:picLocks noChangeAspect="1"/>
          </p:cNvPicPr>
          <p:nvPr/>
        </p:nvPicPr>
        <p:blipFill>
          <a:blip r:embed="rId4"/>
          <a:stretch>
            <a:fillRect/>
          </a:stretch>
        </p:blipFill>
        <p:spPr>
          <a:xfrm>
            <a:off x="10272592" y="5155746"/>
            <a:ext cx="1388486" cy="1024605"/>
          </a:xfrm>
          <a:prstGeom prst="rect">
            <a:avLst/>
          </a:prstGeom>
        </p:spPr>
      </p:pic>
      <p:sp>
        <p:nvSpPr>
          <p:cNvPr id="5" name="Rectangle 4">
            <a:extLst>
              <a:ext uri="{FF2B5EF4-FFF2-40B4-BE49-F238E27FC236}">
                <a16:creationId xmlns:a16="http://schemas.microsoft.com/office/drawing/2014/main" id="{AE4026CD-7632-EE61-7EB6-C5DFCF1C3D3D}"/>
              </a:ext>
            </a:extLst>
          </p:cNvPr>
          <p:cNvSpPr>
            <a:spLocks noGrp="1" noChangeArrowheads="1"/>
          </p:cNvSpPr>
          <p:nvPr/>
        </p:nvSpPr>
        <p:spPr bwMode="auto">
          <a:xfrm>
            <a:off x="4594688" y="1785224"/>
            <a:ext cx="7182579" cy="375075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rtlCol="0" anchor="t" anchorCtr="0" compatLnSpc="1">
            <a:prstTxWarp prst="textNoShape">
              <a:avLst/>
            </a:prstTxWarp>
            <a:normAutofit lnSpcReduction="10000"/>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spcAft>
                <a:spcPts val="600"/>
              </a:spcAft>
              <a:buNone/>
            </a:pPr>
            <a:r>
              <a:rPr lang="en-US" altLang="en-US" sz="2400" b="1">
                <a:latin typeface="Arial"/>
                <a:cs typeface="Arial"/>
              </a:rPr>
              <a:t>In September 2025, it will be 10 years since the launch of the Position Statement on Active Outdoor Play</a:t>
            </a:r>
            <a:endParaRPr lang="en-US" sz="2400">
              <a:latin typeface="Arial"/>
              <a:cs typeface="Arial"/>
            </a:endParaRPr>
          </a:p>
          <a:p>
            <a:pPr marL="0" lvl="0" indent="0">
              <a:spcAft>
                <a:spcPts val="600"/>
              </a:spcAft>
              <a:buNone/>
            </a:pPr>
            <a:endParaRPr lang="en-US" altLang="en-US" sz="1800" b="1" i="0" u="none" strike="noStrike" cap="none" normalizeH="0" baseline="0">
              <a:ln>
                <a:noFill/>
              </a:ln>
              <a:effectLst/>
              <a:latin typeface="Arial"/>
              <a:cs typeface="Arial"/>
            </a:endParaRPr>
          </a:p>
          <a:p>
            <a:pPr marL="0" indent="0">
              <a:spcAft>
                <a:spcPts val="600"/>
              </a:spcAft>
              <a:buNone/>
            </a:pPr>
            <a:r>
              <a:rPr lang="en-US" sz="1800">
                <a:latin typeface="Arial"/>
                <a:cs typeface="Arial"/>
              </a:rPr>
              <a:t>To mark this milestone, an international group of outdoor play leaders, </a:t>
            </a:r>
            <a:r>
              <a:rPr lang="en-US" sz="1800" b="1">
                <a:solidFill>
                  <a:srgbClr val="7030A0"/>
                </a:solidFill>
                <a:latin typeface="Arial"/>
                <a:cs typeface="Arial"/>
              </a:rPr>
              <a:t>representing every inhabited continent</a:t>
            </a:r>
            <a:r>
              <a:rPr lang="en-US" sz="1800">
                <a:solidFill>
                  <a:srgbClr val="7030A0"/>
                </a:solidFill>
                <a:latin typeface="Arial"/>
                <a:cs typeface="Arial"/>
              </a:rPr>
              <a:t> </a:t>
            </a:r>
            <a:r>
              <a:rPr lang="en-US" sz="1800">
                <a:latin typeface="Arial"/>
                <a:cs typeface="Arial"/>
              </a:rPr>
              <a:t>have come together to develop an updated 2025 Position Statement.</a:t>
            </a:r>
          </a:p>
          <a:p>
            <a:pPr marL="0" indent="0">
              <a:spcAft>
                <a:spcPts val="600"/>
              </a:spcAft>
              <a:buNone/>
            </a:pPr>
            <a:endParaRPr lang="en-US" sz="1800">
              <a:solidFill>
                <a:srgbClr val="000000"/>
              </a:solidFill>
              <a:latin typeface="Arial"/>
              <a:cs typeface="Arial"/>
            </a:endParaRPr>
          </a:p>
          <a:p>
            <a:pPr marL="0" indent="0">
              <a:spcAft>
                <a:spcPts val="600"/>
              </a:spcAft>
              <a:buNone/>
            </a:pPr>
            <a:r>
              <a:rPr lang="en-US" sz="1800">
                <a:solidFill>
                  <a:srgbClr val="242424"/>
                </a:solidFill>
                <a:latin typeface="Arial"/>
                <a:cs typeface="Arial"/>
              </a:rPr>
              <a:t>This update extends the original Position Statement by being</a:t>
            </a:r>
            <a:r>
              <a:rPr lang="en-US" sz="1800" b="1">
                <a:solidFill>
                  <a:srgbClr val="242424"/>
                </a:solidFill>
                <a:latin typeface="Arial"/>
                <a:cs typeface="Arial"/>
              </a:rPr>
              <a:t> </a:t>
            </a:r>
            <a:r>
              <a:rPr lang="en-US" sz="1800" b="1">
                <a:solidFill>
                  <a:srgbClr val="7030A0"/>
                </a:solidFill>
                <a:latin typeface="Arial"/>
                <a:cs typeface="Arial"/>
              </a:rPr>
              <a:t>global in scope</a:t>
            </a:r>
            <a:r>
              <a:rPr lang="en-US" sz="1800">
                <a:solidFill>
                  <a:srgbClr val="242424"/>
                </a:solidFill>
                <a:latin typeface="Arial"/>
                <a:cs typeface="Arial"/>
              </a:rPr>
              <a:t> and </a:t>
            </a:r>
            <a:r>
              <a:rPr lang="en-US" sz="1800" b="1">
                <a:solidFill>
                  <a:srgbClr val="7030A0"/>
                </a:solidFill>
                <a:latin typeface="Arial"/>
                <a:cs typeface="Arial"/>
              </a:rPr>
              <a:t>inclusive of all ages</a:t>
            </a:r>
            <a:r>
              <a:rPr lang="en-US" sz="1800">
                <a:solidFill>
                  <a:srgbClr val="242424"/>
                </a:solidFill>
                <a:latin typeface="Arial"/>
                <a:cs typeface="Arial"/>
              </a:rPr>
              <a:t>, while broadening the scope of content by exploring the benefits of active outdoor play </a:t>
            </a:r>
            <a:r>
              <a:rPr lang="en-US" sz="1800" b="1">
                <a:solidFill>
                  <a:srgbClr val="7030A0"/>
                </a:solidFill>
                <a:latin typeface="Arial"/>
                <a:cs typeface="Arial"/>
              </a:rPr>
              <a:t>for people</a:t>
            </a:r>
            <a:r>
              <a:rPr lang="en-US" sz="1800">
                <a:solidFill>
                  <a:srgbClr val="242424"/>
                </a:solidFill>
                <a:latin typeface="Arial"/>
                <a:cs typeface="Arial"/>
              </a:rPr>
              <a:t> (of all ages, cultures and abilities), </a:t>
            </a:r>
            <a:r>
              <a:rPr lang="en-US" sz="1800" b="1">
                <a:solidFill>
                  <a:srgbClr val="7030A0"/>
                </a:solidFill>
                <a:latin typeface="Arial"/>
                <a:cs typeface="Arial"/>
              </a:rPr>
              <a:t>communities, environments, and the planet</a:t>
            </a:r>
            <a:r>
              <a:rPr lang="en-US" sz="1800">
                <a:solidFill>
                  <a:srgbClr val="242424"/>
                </a:solidFill>
                <a:latin typeface="Arial"/>
                <a:cs typeface="Arial"/>
              </a:rPr>
              <a:t>. </a:t>
            </a:r>
            <a:endParaRPr lang="en-US" sz="1800">
              <a:latin typeface="Arial"/>
              <a:cs typeface="Arial"/>
            </a:endParaRPr>
          </a:p>
          <a:p>
            <a:pPr marL="0" indent="0">
              <a:spcAft>
                <a:spcPts val="600"/>
              </a:spcAft>
              <a:buNone/>
            </a:pPr>
            <a:endParaRPr lang="en-US" sz="1700">
              <a:latin typeface="Arial"/>
              <a:cs typeface="Arial"/>
            </a:endParaRPr>
          </a:p>
        </p:txBody>
      </p:sp>
      <p:pic>
        <p:nvPicPr>
          <p:cNvPr id="6" name="Picture 5" descr="A blue text on a white background&#10;&#10;AI-generated content may be incorrect.">
            <a:extLst>
              <a:ext uri="{FF2B5EF4-FFF2-40B4-BE49-F238E27FC236}">
                <a16:creationId xmlns:a16="http://schemas.microsoft.com/office/drawing/2014/main" id="{3127241A-12CA-5CF9-2123-7CAC9FF061C5}"/>
              </a:ext>
            </a:extLst>
          </p:cNvPr>
          <p:cNvPicPr>
            <a:picLocks noChangeAspect="1"/>
          </p:cNvPicPr>
          <p:nvPr/>
        </p:nvPicPr>
        <p:blipFill>
          <a:blip r:embed="rId5"/>
          <a:stretch>
            <a:fillRect/>
          </a:stretch>
        </p:blipFill>
        <p:spPr>
          <a:xfrm>
            <a:off x="5056268" y="5309064"/>
            <a:ext cx="2438400" cy="1028700"/>
          </a:xfrm>
          <a:prstGeom prst="rect">
            <a:avLst/>
          </a:prstGeom>
        </p:spPr>
      </p:pic>
      <p:pic>
        <p:nvPicPr>
          <p:cNvPr id="8" name="Picture 7" descr="Languages Act ...">
            <a:extLst>
              <a:ext uri="{FF2B5EF4-FFF2-40B4-BE49-F238E27FC236}">
                <a16:creationId xmlns:a16="http://schemas.microsoft.com/office/drawing/2014/main" id="{D0C734F7-99D0-9B31-E3A6-71783B05538B}"/>
              </a:ext>
            </a:extLst>
          </p:cNvPr>
          <p:cNvPicPr>
            <a:picLocks noChangeAspect="1"/>
          </p:cNvPicPr>
          <p:nvPr/>
        </p:nvPicPr>
        <p:blipFill>
          <a:blip r:embed="rId6"/>
          <a:stretch>
            <a:fillRect/>
          </a:stretch>
        </p:blipFill>
        <p:spPr>
          <a:xfrm>
            <a:off x="7737078" y="5155746"/>
            <a:ext cx="2208406" cy="1148999"/>
          </a:xfrm>
          <a:prstGeom prst="rect">
            <a:avLst/>
          </a:prstGeom>
        </p:spPr>
      </p:pic>
      <p:sp>
        <p:nvSpPr>
          <p:cNvPr id="9" name="TextBox 8">
            <a:extLst>
              <a:ext uri="{FF2B5EF4-FFF2-40B4-BE49-F238E27FC236}">
                <a16:creationId xmlns:a16="http://schemas.microsoft.com/office/drawing/2014/main" id="{CE2C8522-C0FE-1148-AFBB-B046707632E7}"/>
              </a:ext>
            </a:extLst>
          </p:cNvPr>
          <p:cNvSpPr txBox="1"/>
          <p:nvPr/>
        </p:nvSpPr>
        <p:spPr>
          <a:xfrm>
            <a:off x="356000" y="5622196"/>
            <a:ext cx="4860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This project has been funded by:</a:t>
            </a:r>
          </a:p>
        </p:txBody>
      </p:sp>
    </p:spTree>
    <p:extLst>
      <p:ext uri="{BB962C8B-B14F-4D97-AF65-F5344CB8AC3E}">
        <p14:creationId xmlns:p14="http://schemas.microsoft.com/office/powerpoint/2010/main" val="3027509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B5872-C030-D766-C16E-61C0024FCC82}"/>
              </a:ext>
            </a:extLst>
          </p:cNvPr>
          <p:cNvSpPr>
            <a:spLocks noGrp="1"/>
          </p:cNvSpPr>
          <p:nvPr>
            <p:ph type="ctrTitle"/>
          </p:nvPr>
        </p:nvSpPr>
        <p:spPr>
          <a:xfrm>
            <a:off x="224610" y="1947338"/>
            <a:ext cx="5746359" cy="2635993"/>
          </a:xfrm>
        </p:spPr>
        <p:txBody>
          <a:bodyPr anchor="b">
            <a:noAutofit/>
          </a:bodyPr>
          <a:lstStyle/>
          <a:p>
            <a:r>
              <a:rPr lang="en-US" sz="4000" b="1">
                <a:latin typeface="Arial" panose="020B0604020202020204" pitchFamily="34" charset="0"/>
                <a:cs typeface="Arial" panose="020B0604020202020204" pitchFamily="34" charset="0"/>
              </a:rPr>
              <a:t>Leverage active outdoor play to advance the United Nations Sustainable Development Goals</a:t>
            </a:r>
          </a:p>
        </p:txBody>
      </p:sp>
      <p:sp>
        <p:nvSpPr>
          <p:cNvPr id="3" name="Subtitle 2">
            <a:extLst>
              <a:ext uri="{FF2B5EF4-FFF2-40B4-BE49-F238E27FC236}">
                <a16:creationId xmlns:a16="http://schemas.microsoft.com/office/drawing/2014/main" id="{C5ECD95F-9195-0074-E93C-5EE9227A6BD1}"/>
              </a:ext>
            </a:extLst>
          </p:cNvPr>
          <p:cNvSpPr>
            <a:spLocks noGrp="1"/>
          </p:cNvSpPr>
          <p:nvPr>
            <p:ph type="subTitle" idx="1"/>
          </p:nvPr>
        </p:nvSpPr>
        <p:spPr>
          <a:xfrm>
            <a:off x="823442" y="4541263"/>
            <a:ext cx="4662957" cy="1395022"/>
          </a:xfrm>
        </p:spPr>
        <p:txBody>
          <a:bodyPr anchor="t">
            <a:normAutofit/>
          </a:bodyPr>
          <a:lstStyle/>
          <a:p>
            <a:pPr algn="l"/>
            <a:r>
              <a:rPr lang="en-US" sz="1500">
                <a:solidFill>
                  <a:srgbClr val="FFFFFF"/>
                </a:solidFill>
              </a:rPr>
              <a:t>Eun-Young Lee</a:t>
            </a:r>
          </a:p>
          <a:p>
            <a:pPr algn="l"/>
            <a:r>
              <a:rPr lang="en-US" sz="1500">
                <a:solidFill>
                  <a:srgbClr val="FFFFFF"/>
                </a:solidFill>
              </a:rPr>
              <a:t>Associate Professor, School of Kinesiology &amp; Health Studies, Queen’s University</a:t>
            </a:r>
          </a:p>
          <a:p>
            <a:pPr algn="l"/>
            <a:r>
              <a:rPr lang="en-US" sz="1500">
                <a:solidFill>
                  <a:srgbClr val="FFFFFF"/>
                </a:solidFill>
              </a:rPr>
              <a:t>Affiliated Investigator, Children’s Hospital of Eastern Ontario Research Institute</a:t>
            </a:r>
          </a:p>
        </p:txBody>
      </p:sp>
      <p:pic>
        <p:nvPicPr>
          <p:cNvPr id="5" name="Picture 2" descr="UN SDGs">
            <a:extLst>
              <a:ext uri="{FF2B5EF4-FFF2-40B4-BE49-F238E27FC236}">
                <a16:creationId xmlns:a16="http://schemas.microsoft.com/office/drawing/2014/main" id="{46E0B9DC-6E07-E0E7-025E-7ECA7387C0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19768" y="740940"/>
            <a:ext cx="5048790" cy="504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548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99A8D-D0D2-1E37-DC85-EDCD2372B7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21BE97-3E35-C869-8472-45579C6BBBCA}"/>
              </a:ext>
            </a:extLst>
          </p:cNvPr>
          <p:cNvSpPr>
            <a:spLocks noGrp="1"/>
          </p:cNvSpPr>
          <p:nvPr>
            <p:ph type="title"/>
          </p:nvPr>
        </p:nvSpPr>
        <p:spPr>
          <a:xfrm>
            <a:off x="-295962" y="2356693"/>
            <a:ext cx="8239386" cy="1364440"/>
          </a:xfrm>
        </p:spPr>
        <p:txBody>
          <a:bodyPr>
            <a:normAutofit fontScale="90000"/>
          </a:bodyPr>
          <a:lstStyle/>
          <a:p>
            <a:pPr algn="ctr"/>
            <a:r>
              <a:rPr lang="en-US"/>
              <a:t>10 years and 18 systematic and narrative reviews later…</a:t>
            </a:r>
            <a:br>
              <a:rPr lang="en-US"/>
            </a:br>
            <a:r>
              <a:rPr lang="en-US"/>
              <a:t>here is what we did</a:t>
            </a:r>
            <a:br>
              <a:rPr lang="en-US"/>
            </a:br>
            <a:r>
              <a:rPr lang="en-US"/>
              <a:t>and what we found</a:t>
            </a:r>
          </a:p>
        </p:txBody>
      </p:sp>
      <p:sp>
        <p:nvSpPr>
          <p:cNvPr id="7" name="Slide Number Placeholder 6">
            <a:extLst>
              <a:ext uri="{FF2B5EF4-FFF2-40B4-BE49-F238E27FC236}">
                <a16:creationId xmlns:a16="http://schemas.microsoft.com/office/drawing/2014/main" id="{776FE644-AF98-FF41-A4FE-C4166EC0C921}"/>
              </a:ext>
            </a:extLst>
          </p:cNvPr>
          <p:cNvSpPr>
            <a:spLocks noGrp="1"/>
          </p:cNvSpPr>
          <p:nvPr>
            <p:ph type="sldNum" sz="quarter" idx="12"/>
          </p:nvPr>
        </p:nvSpPr>
        <p:spPr/>
        <p:txBody>
          <a:bodyPr/>
          <a:lstStyle/>
          <a:p>
            <a:fld id="{F042E6F0-3F45-4ED7-B954-535EA813BDA0}" type="slidenum">
              <a:rPr lang="en-US" dirty="0" smtClean="0">
                <a:solidFill>
                  <a:schemeClr val="bg1"/>
                </a:solidFill>
              </a:rPr>
              <a:pPr/>
              <a:t>9</a:t>
            </a:fld>
            <a:endParaRPr lang="en-US">
              <a:solidFill>
                <a:schemeClr val="bg1"/>
              </a:solidFill>
            </a:endParaRPr>
          </a:p>
        </p:txBody>
      </p:sp>
      <p:pic>
        <p:nvPicPr>
          <p:cNvPr id="2" name="Picture 1" descr="A dog in a pool&#10;&#10;AI-generated content may be incorrect.">
            <a:extLst>
              <a:ext uri="{FF2B5EF4-FFF2-40B4-BE49-F238E27FC236}">
                <a16:creationId xmlns:a16="http://schemas.microsoft.com/office/drawing/2014/main" id="{7DB66ABC-5DCF-883B-8FEE-BEC555A4AE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56397" y="296885"/>
            <a:ext cx="4189126" cy="6283690"/>
          </a:xfrm>
          <a:prstGeom prst="rect">
            <a:avLst/>
          </a:prstGeom>
        </p:spPr>
      </p:pic>
    </p:spTree>
    <p:extLst>
      <p:ext uri="{BB962C8B-B14F-4D97-AF65-F5344CB8AC3E}">
        <p14:creationId xmlns:p14="http://schemas.microsoft.com/office/powerpoint/2010/main" val="23315016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6f24178d-18bd-4b88-ade6-c87d25862b69" xsi:nil="true"/>
    <lcf76f155ced4ddcb4097134ff3c332f xmlns="c454ff5a-0290-4f3c-b34c-724a8ef201f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099D025C9AAC141A9B394603CAE6544" ma:contentTypeVersion="16" ma:contentTypeDescription="Create a new document." ma:contentTypeScope="" ma:versionID="bb30bfffc74c424725c2f4b89200e2f4">
  <xsd:schema xmlns:xsd="http://www.w3.org/2001/XMLSchema" xmlns:xs="http://www.w3.org/2001/XMLSchema" xmlns:p="http://schemas.microsoft.com/office/2006/metadata/properties" xmlns:ns2="c454ff5a-0290-4f3c-b34c-724a8ef201fd" xmlns:ns3="6f24178d-18bd-4b88-ade6-c87d25862b69" targetNamespace="http://schemas.microsoft.com/office/2006/metadata/properties" ma:root="true" ma:fieldsID="5b18ef3e2ea8e3de1d1b496dffc1abfe" ns2:_="" ns3:_="">
    <xsd:import namespace="c454ff5a-0290-4f3c-b34c-724a8ef201fd"/>
    <xsd:import namespace="6f24178d-18bd-4b88-ade6-c87d25862b6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4ff5a-0290-4f3c-b34c-724a8ef20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0d364f5-c3bc-4477-a285-bc64261367bf"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24178d-18bd-4b88-ade6-c87d25862b6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90d5fb03-8352-45c9-8156-6fe3f5f7dde6}" ma:internalName="TaxCatchAll" ma:showField="CatchAllData" ma:web="6f24178d-18bd-4b88-ade6-c87d25862b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0E3DA7-A27B-4D04-95CA-B8B1FF1FFC68}">
  <ds:schemaRefs>
    <ds:schemaRef ds:uri="http://purl.org/dc/elements/1.1/"/>
    <ds:schemaRef ds:uri="http://purl.org/dc/terms/"/>
    <ds:schemaRef ds:uri="http://www.w3.org/XML/1998/namespace"/>
    <ds:schemaRef ds:uri="c454ff5a-0290-4f3c-b34c-724a8ef201fd"/>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6f24178d-18bd-4b88-ade6-c87d25862b69"/>
  </ds:schemaRefs>
</ds:datastoreItem>
</file>

<file path=customXml/itemProps2.xml><?xml version="1.0" encoding="utf-8"?>
<ds:datastoreItem xmlns:ds="http://schemas.openxmlformats.org/officeDocument/2006/customXml" ds:itemID="{A0ABC9A8-E727-4D8F-BE8A-DF09E1B2DEB3}">
  <ds:schemaRefs>
    <ds:schemaRef ds:uri="6f24178d-18bd-4b88-ade6-c87d25862b69"/>
    <ds:schemaRef ds:uri="c454ff5a-0290-4f3c-b34c-724a8ef201f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1991A8-1829-48A1-86E7-C48F923221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2950</Words>
  <Application>Microsoft Office PowerPoint</Application>
  <PresentationFormat>Widescreen</PresentationFormat>
  <Paragraphs>368</Paragraphs>
  <Slides>48</Slides>
  <Notes>29</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The 2025 Position Statement on Active Outdoor Play   A Project led by Outdoor Play Canada</vt:lpstr>
      <vt:lpstr>PowerPoint Presentation</vt:lpstr>
      <vt:lpstr>PowerPoint Presentation</vt:lpstr>
      <vt:lpstr>PowerPoint Presentation</vt:lpstr>
      <vt:lpstr>PowerPoint Presentation</vt:lpstr>
      <vt:lpstr>PowerPoint Presentation</vt:lpstr>
      <vt:lpstr>PowerPoint Presentation</vt:lpstr>
      <vt:lpstr>Leverage active outdoor play to advance the United Nations Sustainable Development Goals</vt:lpstr>
      <vt:lpstr>10 years and 18 systematic and narrative reviews later… here is what we did and what we found</vt:lpstr>
      <vt:lpstr>AOP10 Leadership Group &amp; Steering Committee </vt:lpstr>
      <vt:lpstr>PowerPoint Presentation</vt:lpstr>
      <vt:lpstr>PLaTO Terminology, Taxonomy and Ontology Published Paper (open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 Statements: Active outdoor play…</vt:lpstr>
      <vt:lpstr>Active outdoor play helps us move more, play longer, and sleep better</vt:lpstr>
      <vt:lpstr>Active outdoor play is a catalyst for sustaining health and well-being</vt:lpstr>
      <vt:lpstr>Active outdoor play promotes confidence, naturally</vt:lpstr>
      <vt:lpstr>Active outdoor play offers a pathway to a happier, healthier planet</vt:lpstr>
      <vt:lpstr>Active outdoor play builds climate resilience and stewardship for a sustainable future</vt:lpstr>
      <vt:lpstr>Active outdoor play connects communities</vt:lpstr>
      <vt:lpstr>Active outdoor play facilitates diverse learning opportunities</vt:lpstr>
      <vt:lpstr>Active outdoor play can reduce excessive indoor time</vt:lpstr>
      <vt:lpstr>Emerging Areas:  Expanding the possibilities of active outdoor play</vt:lpstr>
      <vt:lpstr>A Call to Action:  Recommendations to promote active outdoor play</vt:lpstr>
      <vt:lpstr>Societies:  Value Play! Protect Play!</vt:lpstr>
      <vt:lpstr>Research and Surveillance: Study It, Track It, Understand It!</vt:lpstr>
      <vt:lpstr>Policy and Legislation: Create Frameworks for Equitable Access!</vt:lpstr>
      <vt:lpstr>Education and Schools: Teach Through Play and Redesign Spaces!</vt:lpstr>
      <vt:lpstr>Public Health and Healthcare: Prescribe Play for Health!</vt:lpstr>
      <vt:lpstr>Urban Planning: Design Cities that Invite Play!</vt:lpstr>
      <vt:lpstr>Communities: Create Safe, Inclusive Spaces!</vt:lpstr>
      <vt:lpstr>Families: Play Together, Outdoors!</vt:lpstr>
      <vt:lpstr>Individuals: Move, Explore, Embrace Play!</vt:lpstr>
      <vt:lpstr>Active outdoor play is essential for our health, our communities, and our planet. Together, we can make play a priority, today and for generations to come! </vt:lpstr>
      <vt:lpstr>Endorse the 2025 Position Statement</vt:lpstr>
      <vt:lpstr>PowerPoint Presentation</vt:lpstr>
      <vt:lpstr>PowerPoint Presentation</vt:lpstr>
      <vt:lpstr>PowerPoint Presentation</vt:lpstr>
      <vt:lpstr>Join 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Author</cp:lastModifiedBy>
  <cp:revision>76</cp:revision>
  <dcterms:created xsi:type="dcterms:W3CDTF">2025-08-26T04:08:36Z</dcterms:created>
  <dcterms:modified xsi:type="dcterms:W3CDTF">2025-09-23T18:30:46Z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0x010100C099D025C9AAC141A9B394603CAE6544</vt:lpwstr>
  </property>
  <property fmtid="{D5CDD505-2E9C-101B-9397-08002B2CF9AE}" pid="3" name="MediaServiceImageTags">
    <vt:lpwstr/>
  </property>
</Properties>
</file>