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53"/>
  </p:notesMasterIdLst>
  <p:sldIdLst>
    <p:sldId id="1459" r:id="rId5"/>
    <p:sldId id="1631" r:id="rId6"/>
    <p:sldId id="1626" r:id="rId7"/>
    <p:sldId id="259" r:id="rId8"/>
    <p:sldId id="1549" r:id="rId9"/>
    <p:sldId id="1630" r:id="rId10"/>
    <p:sldId id="1635" r:id="rId11"/>
    <p:sldId id="1599" r:id="rId12"/>
    <p:sldId id="1636" r:id="rId13"/>
    <p:sldId id="1637" r:id="rId14"/>
    <p:sldId id="1590" r:id="rId15"/>
    <p:sldId id="1582" r:id="rId16"/>
    <p:sldId id="1591" r:id="rId17"/>
    <p:sldId id="1585" r:id="rId18"/>
    <p:sldId id="1592" r:id="rId19"/>
    <p:sldId id="1587" r:id="rId20"/>
    <p:sldId id="1593" r:id="rId21"/>
    <p:sldId id="1594" r:id="rId22"/>
    <p:sldId id="1445" r:id="rId23"/>
    <p:sldId id="1596" r:id="rId24"/>
    <p:sldId id="1632" r:id="rId25"/>
    <p:sldId id="263" r:id="rId26"/>
    <p:sldId id="262" r:id="rId27"/>
    <p:sldId id="1438" r:id="rId28"/>
    <p:sldId id="1437" r:id="rId29"/>
    <p:sldId id="1448" r:id="rId30"/>
    <p:sldId id="1446" r:id="rId31"/>
    <p:sldId id="1443" r:id="rId32"/>
    <p:sldId id="270" r:id="rId33"/>
    <p:sldId id="1447" r:id="rId34"/>
    <p:sldId id="1449" r:id="rId35"/>
    <p:sldId id="1450" r:id="rId36"/>
    <p:sldId id="1451" r:id="rId37"/>
    <p:sldId id="1452" r:id="rId38"/>
    <p:sldId id="1456" r:id="rId39"/>
    <p:sldId id="1453" r:id="rId40"/>
    <p:sldId id="1454" r:id="rId41"/>
    <p:sldId id="1455" r:id="rId42"/>
    <p:sldId id="1457" r:id="rId43"/>
    <p:sldId id="1458" r:id="rId44"/>
    <p:sldId id="1595" r:id="rId45"/>
    <p:sldId id="268" r:id="rId46"/>
    <p:sldId id="1634" r:id="rId47"/>
    <p:sldId id="1639" r:id="rId48"/>
    <p:sldId id="1640" r:id="rId49"/>
    <p:sldId id="1638" r:id="rId50"/>
    <p:sldId id="1633" r:id="rId51"/>
    <p:sldId id="26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1AF10A-8FF0-8AA8-7335-2CA9E6F55ABC}" name="Bayan Kaid" initials="BK" userId="S::bkaid_outdoorplaycanada.ca#ext#@afchildcare.onmicrosoft.com::44871cee-0b17-4f99-a951-f9c8e8f4e573" providerId="AD"/>
  <p188:author id="{35E1A59F-4F34-A947-905F-9BE43A79FB06}" name="Christine Laplante" initials="CL" userId="Christine Laplant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639"/>
    <a:srgbClr val="492555"/>
    <a:srgbClr val="FFFFFF"/>
    <a:srgbClr val="E6E6E6"/>
    <a:srgbClr val="000000"/>
    <a:srgbClr val="3FB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55C7E6-9653-458F-B701-C6E9B161E9BC}" v="4" dt="2025-09-22T16:12:50.935"/>
    <p1510:client id="{8202208C-0A7A-BA43-BCA2-8E8BA8DB13D0}" v="209" dt="2025-09-23T13:57:44.828"/>
    <p1510:client id="{A1ADDAAD-C2D9-9D8E-4F57-8E68E47304C8}" v="1" dt="2025-09-23T18:30:29.110"/>
    <p1510:client id="{E1884F52-355E-C7FD-94E4-EEBB9EF63838}" v="96" dt="2025-09-23T13:42:54.314"/>
    <p1510:client id="{E759E749-FB1A-9332-C2FA-12DB0EBF4332}" v="14" dt="2025-09-23T00:21:12.324"/>
    <p1510:client id="{EFEC5516-A88B-AFEE-BDA1-2953FC72FD97}" v="120" dt="2025-09-23T12:32:49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02"/>
    <p:restoredTop sz="96197"/>
  </p:normalViewPr>
  <p:slideViewPr>
    <p:cSldViewPr snapToGrid="0">
      <p:cViewPr varScale="1">
        <p:scale>
          <a:sx n="85" d="100"/>
          <a:sy n="85" d="100"/>
        </p:scale>
        <p:origin x="88" y="1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90C86-19DB-C145-A465-6D1AF09F3BD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9E9AB-BA2E-3A41-8D7C-2516E5BDA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2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62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 outdoor play can enhance physical, mental, social, spiritual health and well-being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Playing outdoors offers an opportunity to connect, explore, and engage in healthy and enriching ways.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34,36,38,39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20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Outdoor environments provide a dynamic space for playful adventures and risk-taking – an essential ingredient for healthy development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3,35,44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aging.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45-47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Engaging in active outdoor play that is challenging helps build confidence, resilience, and problem-solving skills, while promoting agency, well-being, and physical literacy.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3,35,48-52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43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 outdoor play can bridge multiple sectors including public health, education, recreation, and the environment, while recognizing the interconnectedness of human, animal, and environmental well-being.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53-57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AOP fosters relationships with nature, contributing to healthier communities, stronger ecosystems, and a more sustainable planet.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47,53,58,59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78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Engaging in active outdoor play nurtures a deepened connection with nature and caring for our natural world.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60-64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change may threaten opportunities for active outdoor play, but when active outdoor play is part of daily life, it can foster a culture where people of all ages play, learn, grow, and thrive together while adapting to and building resilience for climate change.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54,55,57,65,66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87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 active outdoor play experiences build stronger communities, celebrate cultural traditions, and strengthen diversity while fostering a sense of belonging.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27,67-71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turn, cohesive communities create safe and supportive environments that encourage citizenship, agency, and active outdoor play for all.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67,68,71-75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87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 outdoor play can unlock a world of rich, hands-on learning experiences, sparking curiosity, creativity, collaboration, and problem-solving.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27,41,76-79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nurtures resilience and adaptability, and supports social, emotional, and cognitive growth throughout life.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46,50,76,80,81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02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Excessive indoor time can contribute to prolonged sedentary behavior, increased screen time, and exposure to indoor pollutants, allergens, and infectious diseases.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82-89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 outdoor play provides a healthy balance in reducing time spent indoors.</a:t>
            </a:r>
            <a:r>
              <a:rPr lang="en-CA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1,29,90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/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Together, these 8 evidence statements based on scientific literature show that active outdoor play is not only vital for individuals—it is essential for thriving communities and a sustainable world.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0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What’s next for active outdoor play?</a:t>
            </a:r>
          </a:p>
          <a:p>
            <a:endParaRPr lang="en-CA"/>
          </a:p>
          <a:p>
            <a:r>
              <a:rPr lang="en-CA"/>
              <a:t>Can it reshape how adults move?</a:t>
            </a:r>
            <a:br>
              <a:rPr lang="en-CA"/>
            </a:br>
            <a:endParaRPr lang="en-CA"/>
          </a:p>
          <a:p>
            <a:r>
              <a:rPr lang="en-CA"/>
              <a:t>Could risky play spark brain plasticity?</a:t>
            </a:r>
            <a:br>
              <a:rPr lang="en-CA"/>
            </a:br>
            <a:endParaRPr lang="en-CA"/>
          </a:p>
          <a:p>
            <a:r>
              <a:rPr lang="en-CA"/>
              <a:t>What does it look like around the world?</a:t>
            </a:r>
            <a:br>
              <a:rPr lang="en-CA"/>
            </a:br>
            <a:endParaRPr lang="en-CA"/>
          </a:p>
          <a:p>
            <a:r>
              <a:rPr lang="en-CA"/>
              <a:t>How do we turn research into real-world action?</a:t>
            </a:r>
          </a:p>
          <a:p>
            <a:endParaRPr lang="en-CA"/>
          </a:p>
          <a:p>
            <a:r>
              <a:rPr lang="en-CA"/>
              <a:t>Imagine schools and schoolyards transformed into playgrounds for movement, creativity, and learning.</a:t>
            </a:r>
            <a:br>
              <a:rPr lang="en-CA"/>
            </a:br>
            <a:endParaRPr lang="en-CA"/>
          </a:p>
          <a:p>
            <a:r>
              <a:rPr lang="en-CA"/>
              <a:t>Imagine cities designed to invite play at every corner.</a:t>
            </a:r>
          </a:p>
          <a:p>
            <a:endParaRPr lang="en-CA"/>
          </a:p>
          <a:p>
            <a:r>
              <a:rPr lang="en-CA"/>
              <a:t>Could play even be a pathway to global sustainability?</a:t>
            </a:r>
          </a:p>
          <a:p>
            <a:endParaRPr lang="en-CA"/>
          </a:p>
          <a:p>
            <a:r>
              <a:rPr lang="en-CA"/>
              <a:t>And here’s the big one: with screen time, anxiety, and loneliness on the rise—could active outdoor play be the powerful antidote we’ve been searching for?</a:t>
            </a:r>
          </a:p>
          <a:p>
            <a:endParaRPr lang="en-CA"/>
          </a:p>
          <a:p>
            <a:r>
              <a:rPr lang="en-CA"/>
              <a:t>The possibilities are endless. The future of play is wide open.</a:t>
            </a:r>
          </a:p>
          <a:p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step? Bold research, innovative policy, and a commitment to action!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54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Now, we call on everyone to take action for active outdoor play!</a:t>
            </a:r>
          </a:p>
          <a:p>
            <a:endParaRPr lang="en-CA"/>
          </a:p>
          <a:p>
            <a:r>
              <a:rPr lang="en-CA"/>
              <a:t>We all have more than one role to play to promote active outdoor play! </a:t>
            </a:r>
          </a:p>
          <a:p>
            <a:endParaRPr lang="en-CA"/>
          </a:p>
          <a:p>
            <a:endParaRPr lang="en-CA"/>
          </a:p>
          <a:p>
            <a:endParaRPr lang="en-CA"/>
          </a:p>
          <a:p>
            <a:endParaRPr lang="en-C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28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 a society, </a:t>
            </a:r>
          </a:p>
          <a:p>
            <a:endParaRPr lang="en-US" dirty="0"/>
          </a:p>
          <a:p>
            <a:r>
              <a:rPr lang="en-US" dirty="0"/>
              <a:t>Animation click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6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b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89796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For Researchers, we need stronger data, better tools, and diverse perspectives to understand and promote outdoor play. </a:t>
            </a:r>
            <a:br>
              <a:rPr lang="en-CA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For </a:t>
            </a:r>
            <a:r>
              <a:rPr lang="en-CA" b="1"/>
              <a:t>policy and legislation</a:t>
            </a:r>
            <a:r>
              <a:rPr lang="en-CA"/>
              <a:t>: create supportive frameworks that ensure equitable access to safe, playful environments.</a:t>
            </a:r>
            <a:br>
              <a:rPr lang="en-CA"/>
            </a:br>
            <a:endParaRPr lang="en-C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6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For </a:t>
            </a:r>
            <a:r>
              <a:rPr lang="en-CA" b="1"/>
              <a:t>education and schools</a:t>
            </a:r>
            <a:r>
              <a:rPr lang="en-CA"/>
              <a:t>: redesign curricula, classrooms, and schoolyards to integrate play as a cornerstone of learning.</a:t>
            </a:r>
            <a:br>
              <a:rPr lang="en-CA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94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For </a:t>
            </a:r>
            <a:r>
              <a:rPr lang="en-CA" b="1"/>
              <a:t>public health and healthcare</a:t>
            </a:r>
            <a:r>
              <a:rPr lang="en-CA"/>
              <a:t>: prescribe and promote outdoor play as essential for holistic health and well-being.</a:t>
            </a:r>
            <a:br>
              <a:rPr lang="en-CA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92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For </a:t>
            </a:r>
            <a:r>
              <a:rPr lang="en-CA" b="1"/>
              <a:t>urban planning</a:t>
            </a:r>
            <a:r>
              <a:rPr lang="en-CA"/>
              <a:t>: design cities and neighborhoods that invite play at every turn.</a:t>
            </a:r>
            <a:br>
              <a:rPr lang="en-CA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60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For </a:t>
            </a:r>
            <a:r>
              <a:rPr lang="en-CA" b="1"/>
              <a:t>communities</a:t>
            </a:r>
            <a:r>
              <a:rPr lang="en-CA"/>
              <a:t>: foster safe, inclusive, and playful spaces where everyone belongs.</a:t>
            </a:r>
            <a:br>
              <a:rPr lang="en-CA"/>
            </a:br>
            <a:endParaRPr lang="en-C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62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For </a:t>
            </a:r>
            <a:r>
              <a:rPr lang="en-CA" b="1"/>
              <a:t>families</a:t>
            </a:r>
            <a:r>
              <a:rPr lang="en-CA"/>
              <a:t>: make time for play, outdoors, together.</a:t>
            </a:r>
            <a:br>
              <a:rPr lang="en-CA"/>
            </a:br>
            <a:endParaRPr lang="en-CA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23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Finally for every one of you: step outside, move, explore, and play.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41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 </a:t>
            </a:r>
            <a:r>
              <a:rPr lang="en-US"/>
              <a:t>over back to Louise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07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Let’s work together to make active outdoor play a part of everyday life, for every age, every community, and for our planet!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0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4E7A8-A9FE-6773-80E5-EA5381715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0FC806-E06E-7D17-FC3D-2F32E099F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E07C5-1ED2-69D4-A0F1-7696F1D5F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8B2E3-A098-237C-4780-ECD8091CE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5EC8A-61DF-4166-87A0-0FA6A3C95A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8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5EC8A-61DF-4166-87A0-0FA6A3C95A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37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69DBB-E40E-53D2-4F3C-ECEBB62D3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8F0465-F35C-23CD-8262-0E443B81A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DD5863-7E8F-263A-1CB6-9944D1A4D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00CBA-2C69-7293-2E73-C0E5361EA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4B37-D2A7-744F-A025-120E36099F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3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Today, I have the honour to present the </a:t>
            </a:r>
            <a:r>
              <a:rPr lang="en-CA" b="1" dirty="0"/>
              <a:t>2025 Position Statement on Active Outdoor Play</a:t>
            </a:r>
            <a:r>
              <a:rPr lang="en-CA" dirty="0"/>
              <a:t>! And its supportive evidence statements</a:t>
            </a:r>
          </a:p>
          <a:p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3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b="0" i="0"/>
              <a:t>Want to see the Position Statement translated to your language? Visit https://</a:t>
            </a:r>
            <a:r>
              <a:rPr lang="en-CA" sz="2000" b="0" i="0" err="1"/>
              <a:t>www.outdoorplaycanada.ca</a:t>
            </a:r>
            <a:r>
              <a:rPr lang="en-CA" sz="2000" b="0" i="0"/>
              <a:t>/aop10/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46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 statements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highlight the many ways active outdoor play benefits people and the planet.</a:t>
            </a:r>
            <a:endParaRPr lang="en-CA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51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1"/>
          </a:p>
          <a:p>
            <a:r>
              <a:rPr lang="en-CA" b="1"/>
              <a:t>Evidence shows</a:t>
            </a:r>
            <a:r>
              <a:rPr lang="en-CA"/>
              <a:t> that</a:t>
            </a:r>
            <a:r>
              <a:rPr lang="en-CA" b="0" i="0">
                <a:effectLst/>
              </a:rPr>
              <a:t> when we play outdoors, we engage in more physical activity and less sedentary behavior and screen time, leading to better sleep.</a:t>
            </a:r>
          </a:p>
          <a:p>
            <a:endParaRPr lang="en-CA" b="0" i="0">
              <a:effectLst/>
            </a:endParaRPr>
          </a:p>
          <a:p>
            <a:r>
              <a:rPr lang="en-CA" b="0" i="0">
                <a:effectLst/>
              </a:rPr>
              <a:t>Outdoor environments can encourage individuals to engage in spontaneous, fun activities.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9E9AB-BA2E-3A41-8D7C-2516E5BDA1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8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B97C13-D172-48D0-8A2D-777A50E04B0F}"/>
              </a:ext>
            </a:extLst>
          </p:cNvPr>
          <p:cNvSpPr/>
          <p:nvPr userDrawn="1"/>
        </p:nvSpPr>
        <p:spPr>
          <a:xfrm>
            <a:off x="0" y="-195942"/>
            <a:ext cx="12192000" cy="6858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93A6E-D6CD-5DD0-4475-943B1986F6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64" y="511613"/>
            <a:ext cx="3823989" cy="30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323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966-025-01806-8" TargetMode="External"/><Relationship Id="rId2" Type="http://schemas.openxmlformats.org/officeDocument/2006/relationships/hyperlink" Target="https://doi.org/10.1186/s12966-025-01813-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outdoorplaycanada.ca/fr/aop10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utdoorplaycanada.ca/" TargetMode="External"/><Relationship Id="rId13" Type="http://schemas.openxmlformats.org/officeDocument/2006/relationships/image" Target="../media/image84.png"/><Relationship Id="rId3" Type="http://schemas.openxmlformats.org/officeDocument/2006/relationships/image" Target="../media/image72.svg"/><Relationship Id="rId7" Type="http://schemas.openxmlformats.org/officeDocument/2006/relationships/hyperlink" Target="mailto:info@outdoorplaycanada.ca&#8203;" TargetMode="External"/><Relationship Id="rId12" Type="http://schemas.openxmlformats.org/officeDocument/2006/relationships/image" Target="../media/image8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OutdoorPlayCA?ref_src=twsrc%5Egoogle%7Ctwcamp%5Eserp%7Ctwgr%5Eauthor" TargetMode="External"/><Relationship Id="rId11" Type="http://schemas.openxmlformats.org/officeDocument/2006/relationships/image" Target="../media/image82.jpeg"/><Relationship Id="rId5" Type="http://schemas.openxmlformats.org/officeDocument/2006/relationships/hyperlink" Target="https://www.instagram.com/outdoorplayca/?hl=en" TargetMode="External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hyperlink" Target="https://www.facebook.com/OutdoorPlayCanada/" TargetMode="External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dpi.com/journal/ijerph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outdoorplaycanada.ca/fr/portfolio_page/the-2015-position-statement-on-active-outdoor-play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tdoorplaycanada.ca/f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4FEB8-B876-067C-DB22-E6045FCC5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child in his arms&#10;&#10;AI-generated content may be incorrect.">
            <a:extLst>
              <a:ext uri="{FF2B5EF4-FFF2-40B4-BE49-F238E27FC236}">
                <a16:creationId xmlns:a16="http://schemas.microsoft.com/office/drawing/2014/main" id="{5231D571-FD73-AFF9-1DA6-28231B20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6" t="16" r="1035" b="-1447"/>
          <a:stretch>
            <a:fillRect/>
          </a:stretch>
        </p:blipFill>
        <p:spPr>
          <a:xfrm>
            <a:off x="0" y="15511"/>
            <a:ext cx="12192030" cy="6996490"/>
          </a:xfrm>
          <a:prstGeom prst="rect">
            <a:avLst/>
          </a:prstGeom>
        </p:spPr>
      </p:pic>
      <p:pic>
        <p:nvPicPr>
          <p:cNvPr id="10" name="Picture 9" descr="A logo of a child running&#10;&#10;AI-generated content may be incorrect.">
            <a:extLst>
              <a:ext uri="{FF2B5EF4-FFF2-40B4-BE49-F238E27FC236}">
                <a16:creationId xmlns:a16="http://schemas.microsoft.com/office/drawing/2014/main" id="{62FBF674-06C8-1E82-26FD-5269DE5E4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594" y="199605"/>
            <a:ext cx="1458368" cy="10762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395E55-15D4-EBDC-A39E-DC3571A928AB}"/>
              </a:ext>
            </a:extLst>
          </p:cNvPr>
          <p:cNvSpPr/>
          <p:nvPr/>
        </p:nvSpPr>
        <p:spPr>
          <a:xfrm>
            <a:off x="-10411" y="1574096"/>
            <a:ext cx="12194785" cy="3893207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DF6228-4F95-2D3F-E5E0-D96F30D89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279" y="2099715"/>
            <a:ext cx="9614140" cy="2698427"/>
          </a:xfrm>
        </p:spPr>
        <p:txBody>
          <a:bodyPr>
            <a:no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cs typeface="Arial"/>
              </a:rPr>
              <a:t>Énoncé</a:t>
            </a:r>
            <a:r>
              <a:rPr lang="en-US" sz="5400" b="1" dirty="0">
                <a:solidFill>
                  <a:schemeClr val="bg1"/>
                </a:solidFill>
                <a:cs typeface="Arial"/>
              </a:rPr>
              <a:t> de position sur le jeu </a:t>
            </a:r>
            <a:r>
              <a:rPr lang="en-US" sz="5400" b="1" dirty="0" err="1">
                <a:solidFill>
                  <a:schemeClr val="bg1"/>
                </a:solidFill>
                <a:cs typeface="Arial"/>
              </a:rPr>
              <a:t>actif</a:t>
            </a:r>
            <a:r>
              <a:rPr lang="en-US" sz="5400" b="1" dirty="0">
                <a:solidFill>
                  <a:schemeClr val="bg1"/>
                </a:solidFill>
                <a:cs typeface="Arial"/>
              </a:rPr>
              <a:t> à </a:t>
            </a:r>
            <a:r>
              <a:rPr lang="en-US" sz="5400" b="1" dirty="0" err="1">
                <a:solidFill>
                  <a:schemeClr val="bg1"/>
                </a:solidFill>
                <a:cs typeface="Arial"/>
              </a:rPr>
              <a:t>l’extérieur</a:t>
            </a:r>
            <a:r>
              <a:rPr lang="en-US" sz="5400" b="1" dirty="0">
                <a:solidFill>
                  <a:schemeClr val="bg1"/>
                </a:solidFill>
                <a:cs typeface="Arial"/>
              </a:rPr>
              <a:t> 2025 </a:t>
            </a:r>
            <a:br>
              <a:rPr lang="en-US" sz="5400" b="1" dirty="0">
                <a:cs typeface="Arial" panose="020B0604020202020204" pitchFamily="34" charset="0"/>
              </a:rPr>
            </a:br>
            <a:br>
              <a:rPr lang="en-US" sz="4000" b="1" dirty="0">
                <a:cs typeface="Arial" panose="020B0604020202020204" pitchFamily="34" charset="0"/>
              </a:rPr>
            </a:br>
            <a:r>
              <a:rPr lang="en-CA" sz="2800" dirty="0">
                <a:solidFill>
                  <a:schemeClr val="bg1"/>
                </a:solidFill>
                <a:cs typeface="Arial"/>
              </a:rPr>
              <a:t>Un </a:t>
            </a:r>
            <a:r>
              <a:rPr lang="en-CA" sz="2800" dirty="0" err="1">
                <a:solidFill>
                  <a:schemeClr val="bg1"/>
                </a:solidFill>
                <a:cs typeface="Arial"/>
              </a:rPr>
              <a:t>projet</a:t>
            </a:r>
            <a:r>
              <a:rPr lang="en-CA" sz="2800" dirty="0">
                <a:solidFill>
                  <a:schemeClr val="bg1"/>
                </a:solidFill>
                <a:cs typeface="Arial"/>
              </a:rPr>
              <a:t> </a:t>
            </a:r>
            <a:r>
              <a:rPr lang="en-CA" sz="2800" dirty="0" err="1">
                <a:solidFill>
                  <a:schemeClr val="bg1"/>
                </a:solidFill>
                <a:cs typeface="Arial"/>
              </a:rPr>
              <a:t>mené</a:t>
            </a:r>
            <a:r>
              <a:rPr lang="en-CA" sz="2800" dirty="0">
                <a:solidFill>
                  <a:schemeClr val="bg1"/>
                </a:solidFill>
                <a:cs typeface="Arial"/>
              </a:rPr>
              <a:t> par </a:t>
            </a:r>
            <a:r>
              <a:rPr lang="en-CA" sz="2800" dirty="0" err="1">
                <a:solidFill>
                  <a:schemeClr val="bg1"/>
                </a:solidFill>
                <a:cs typeface="Arial"/>
              </a:rPr>
              <a:t>Jouons</a:t>
            </a:r>
            <a:r>
              <a:rPr lang="en-CA" sz="2800" dirty="0">
                <a:solidFill>
                  <a:schemeClr val="bg1"/>
                </a:solidFill>
                <a:cs typeface="Arial"/>
              </a:rPr>
              <a:t> dehors Canada</a:t>
            </a:r>
            <a:endParaRPr lang="en-CA" sz="2800" b="1" dirty="0">
              <a:solidFill>
                <a:schemeClr val="bg1"/>
              </a:solidFill>
              <a:ea typeface="Calibri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B0089-744B-20D9-BD33-355D7226B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47"/>
            <a:ext cx="3007793" cy="10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54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387E7-E8E0-289C-F720-C834C867B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D7B5FD-C329-0D41-99B1-77EBDF738DB9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93F0F5-49D9-C4AD-82DE-A7DA4295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31" y="236418"/>
            <a:ext cx="11594224" cy="131264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394639"/>
                </a:solidFill>
              </a:rPr>
              <a:t>Équipe de direction </a:t>
            </a:r>
            <a:r>
              <a:rPr lang="en-CA" sz="4000" b="1" dirty="0">
                <a:solidFill>
                  <a:srgbClr val="394639"/>
                </a:solidFill>
                <a:latin typeface="Aptos Display"/>
                <a:cs typeface="Arial"/>
              </a:rPr>
              <a:t>et </a:t>
            </a:r>
            <a:r>
              <a:rPr lang="en-CA" sz="4000" b="1" dirty="0" err="1">
                <a:solidFill>
                  <a:srgbClr val="394639"/>
                </a:solidFill>
                <a:latin typeface="Aptos Display"/>
                <a:cs typeface="Arial"/>
              </a:rPr>
              <a:t>comité</a:t>
            </a:r>
            <a:r>
              <a:rPr lang="en-CA" sz="4000" b="1" dirty="0">
                <a:solidFill>
                  <a:srgbClr val="394639"/>
                </a:solidFill>
                <a:latin typeface="Aptos Display"/>
                <a:cs typeface="Arial"/>
              </a:rPr>
              <a:t> </a:t>
            </a:r>
            <a:r>
              <a:rPr lang="en-CA" sz="4000" b="1" dirty="0" err="1">
                <a:solidFill>
                  <a:srgbClr val="394639"/>
                </a:solidFill>
                <a:latin typeface="Aptos Display"/>
                <a:cs typeface="Arial"/>
              </a:rPr>
              <a:t>directeur</a:t>
            </a:r>
            <a:r>
              <a:rPr lang="en-CA" sz="4000" b="1" dirty="0">
                <a:solidFill>
                  <a:srgbClr val="394639"/>
                </a:solidFill>
                <a:latin typeface="Aptos Display"/>
                <a:cs typeface="Arial"/>
              </a:rPr>
              <a:t> de l’AOP10 </a:t>
            </a:r>
            <a:endParaRPr lang="en-US" sz="4000" dirty="0">
              <a:latin typeface="Aptos Display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E2AC9A-C48C-223B-824A-627873DDE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46" y="1549066"/>
            <a:ext cx="1129730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CA" sz="2400" dirty="0"/>
              <a:t>Un équipe de direction de 11 </a:t>
            </a:r>
            <a:r>
              <a:rPr lang="en-CA" sz="2400" dirty="0" err="1"/>
              <a:t>personnes</a:t>
            </a:r>
            <a:r>
              <a:rPr lang="en-CA" sz="2400" dirty="0"/>
              <a:t> et un </a:t>
            </a:r>
            <a:r>
              <a:rPr lang="en-CA" sz="2400" dirty="0" err="1"/>
              <a:t>comité</a:t>
            </a:r>
            <a:r>
              <a:rPr lang="en-CA" sz="2400" dirty="0"/>
              <a:t> </a:t>
            </a:r>
            <a:r>
              <a:rPr lang="en-CA" sz="2400" dirty="0" err="1"/>
              <a:t>directeur</a:t>
            </a:r>
            <a:r>
              <a:rPr lang="en-CA" sz="2400" dirty="0"/>
              <a:t> de 143 </a:t>
            </a:r>
            <a:r>
              <a:rPr lang="en-CA" sz="2400" dirty="0" err="1"/>
              <a:t>personnes</a:t>
            </a:r>
            <a:r>
              <a:rPr lang="en-CA" sz="2400" dirty="0"/>
              <a:t>, </a:t>
            </a:r>
            <a:r>
              <a:rPr lang="en-CA" sz="2400" dirty="0" err="1"/>
              <a:t>composés</a:t>
            </a:r>
            <a:r>
              <a:rPr lang="en-CA" sz="2400" dirty="0"/>
              <a:t> de </a:t>
            </a:r>
            <a:r>
              <a:rPr lang="en-CA" sz="2400" dirty="0" err="1"/>
              <a:t>représentants</a:t>
            </a:r>
            <a:r>
              <a:rPr lang="en-CA" sz="2400" dirty="0"/>
              <a:t> de </a:t>
            </a:r>
            <a:r>
              <a:rPr lang="en-CA" sz="2400" dirty="0" err="1"/>
              <a:t>tous</a:t>
            </a:r>
            <a:r>
              <a:rPr lang="en-CA" sz="2400" dirty="0"/>
              <a:t> les continents, </a:t>
            </a:r>
            <a:r>
              <a:rPr lang="en-CA" sz="2400" dirty="0" err="1"/>
              <a:t>provenant</a:t>
            </a:r>
            <a:r>
              <a:rPr lang="en-CA" sz="2400" dirty="0"/>
              <a:t> de 32 pays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1222460-8C03-4D15-561E-BF898BF43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0032-3F07-40FB-AF65-579B8C030929}" type="datetime1">
              <a:rPr lang="en-US" smtClean="0"/>
              <a:t>11/12/2025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F705E-0439-9677-A4C8-BAB26A3D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E6F0-3F45-4ED7-B954-535EA813BDA0}" type="slidenum">
              <a:rPr lang="en-US" dirty="0" smtClean="0">
                <a:solidFill>
                  <a:schemeClr val="bg1"/>
                </a:solidFill>
              </a:rPr>
              <a:pPr/>
              <a:t>10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 group of flags of different countries/regions&#10;&#10;AI-generated content may be incorrect.">
            <a:extLst>
              <a:ext uri="{FF2B5EF4-FFF2-40B4-BE49-F238E27FC236}">
                <a16:creationId xmlns:a16="http://schemas.microsoft.com/office/drawing/2014/main" id="{D12BE9FD-05EA-ECB8-A87C-AA88EF2E3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26" y="2428093"/>
            <a:ext cx="10824748" cy="3651151"/>
          </a:xfrm>
          <a:prstGeom prst="rect">
            <a:avLst/>
          </a:prstGeom>
        </p:spPr>
      </p:pic>
      <p:pic>
        <p:nvPicPr>
          <p:cNvPr id="2" name="Picture 1" descr="A red and blue flag with a white sun&#10;&#10;AI-generated content may be incorrect.">
            <a:extLst>
              <a:ext uri="{FF2B5EF4-FFF2-40B4-BE49-F238E27FC236}">
                <a16:creationId xmlns:a16="http://schemas.microsoft.com/office/drawing/2014/main" id="{D898FFDD-344D-DB8A-1BCF-C18A85026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963" y="5262852"/>
            <a:ext cx="1135421" cy="7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65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06C3E-BE26-DE8D-246C-C2BE8E386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729CBE-52E3-366F-3550-CA87ADB80B1C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691DEA-7CA2-31C4-C9BF-7E34B65C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0032-3F07-40FB-AF65-579B8C030929}" type="datetime1">
              <a:rPr lang="en-US" smtClean="0"/>
              <a:t>11/12/2025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20294-B10C-9644-FA27-3846BE29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E6F0-3F45-4ED7-B954-535EA813BDA0}" type="slidenum">
              <a:rPr lang="en-US" dirty="0" smtClean="0">
                <a:solidFill>
                  <a:schemeClr val="bg1"/>
                </a:solidFill>
              </a:rPr>
              <a:pPr/>
              <a:t>11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80E6E2-8099-5185-A558-BE25DF95EF48}"/>
              </a:ext>
            </a:extLst>
          </p:cNvPr>
          <p:cNvSpPr txBox="1"/>
          <p:nvPr/>
        </p:nvSpPr>
        <p:spPr>
          <a:xfrm>
            <a:off x="371959" y="4357649"/>
            <a:ext cx="577361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Un </a:t>
            </a:r>
            <a:r>
              <a:rPr lang="en-US" sz="2000" dirty="0" err="1"/>
              <a:t>réseau</a:t>
            </a:r>
            <a:r>
              <a:rPr lang="en-US" sz="2000" dirty="0"/>
              <a:t> </a:t>
            </a:r>
            <a:r>
              <a:rPr lang="en-US" sz="2000" dirty="0" err="1"/>
              <a:t>mondial</a:t>
            </a:r>
            <a:r>
              <a:rPr lang="en-US" sz="2000" dirty="0"/>
              <a:t> de leaders </a:t>
            </a:r>
            <a:r>
              <a:rPr lang="en-US" sz="2000" dirty="0" err="1"/>
              <a:t>d’opinion</a:t>
            </a:r>
            <a:r>
              <a:rPr lang="en-US" sz="2000" dirty="0"/>
              <a:t>, </a:t>
            </a:r>
            <a:r>
              <a:rPr lang="en-US" sz="2000" dirty="0" err="1"/>
              <a:t>intéressés</a:t>
            </a:r>
            <a:r>
              <a:rPr lang="en-US" sz="2000" dirty="0"/>
              <a:t> à faire </a:t>
            </a:r>
            <a:r>
              <a:rPr lang="en-US" sz="2000" dirty="0" err="1"/>
              <a:t>progresser</a:t>
            </a:r>
            <a:r>
              <a:rPr lang="en-US" sz="2000" dirty="0"/>
              <a:t> la recherche et les pratiques </a:t>
            </a:r>
            <a:r>
              <a:rPr lang="en-US" sz="2000" dirty="0" err="1"/>
              <a:t>liées</a:t>
            </a:r>
            <a:r>
              <a:rPr lang="en-US" sz="2000" dirty="0"/>
              <a:t> au jeu, à </a:t>
            </a:r>
            <a:r>
              <a:rPr lang="en-US" sz="2000" dirty="0" err="1"/>
              <a:t>l’apprentissage</a:t>
            </a:r>
            <a:r>
              <a:rPr lang="en-US" sz="2000" dirty="0"/>
              <a:t> et à  </a:t>
            </a:r>
            <a:r>
              <a:rPr lang="en-US" sz="2000" dirty="0" err="1"/>
              <a:t>l’enseignement</a:t>
            </a:r>
            <a:r>
              <a:rPr lang="en-US" sz="2000" dirty="0"/>
              <a:t> à </a:t>
            </a:r>
            <a:r>
              <a:rPr lang="en-US" sz="2000" dirty="0" err="1"/>
              <a:t>l’extérieur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700 </a:t>
            </a:r>
            <a:r>
              <a:rPr lang="en-US" sz="2000" dirty="0" err="1"/>
              <a:t>membres</a:t>
            </a:r>
            <a:r>
              <a:rPr lang="en-US" sz="2000" dirty="0"/>
              <a:t> </a:t>
            </a:r>
            <a:r>
              <a:rPr lang="en-US" sz="2000" dirty="0" err="1"/>
              <a:t>issus</a:t>
            </a:r>
            <a:r>
              <a:rPr lang="en-US" sz="2000" dirty="0"/>
              <a:t> de 61 pays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75EBE0-FB21-599F-C26F-BC13461B7642}"/>
              </a:ext>
            </a:extLst>
          </p:cNvPr>
          <p:cNvSpPr txBox="1"/>
          <p:nvPr/>
        </p:nvSpPr>
        <p:spPr>
          <a:xfrm>
            <a:off x="371959" y="6351722"/>
            <a:ext cx="51755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https://www.outdoorplaycanada.ca/fr/plato-net/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350CA-137F-EC1F-C69E-1C6D9C832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650933" cy="4178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27B2BA-7F77-8384-C934-125596ED8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191" y="2602836"/>
            <a:ext cx="4929809" cy="4306453"/>
          </a:xfrm>
          <a:prstGeom prst="rect">
            <a:avLst/>
          </a:prstGeom>
        </p:spPr>
      </p:pic>
      <p:pic>
        <p:nvPicPr>
          <p:cNvPr id="5" name="Picture 4" descr="A logo with a tree and roots&#10;&#10;AI-generated content may be incorrect.">
            <a:extLst>
              <a:ext uri="{FF2B5EF4-FFF2-40B4-BE49-F238E27FC236}">
                <a16:creationId xmlns:a16="http://schemas.microsoft.com/office/drawing/2014/main" id="{C84E0236-AE25-7A3B-D7B7-77630FA41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457" y="136525"/>
            <a:ext cx="3156214" cy="22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51C68-B264-C058-C439-AF5D24A65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51A118-2C8C-57A4-080F-AE59AC526FF5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D36BDF-B35B-8555-CCE9-8EDA55682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0032-3F07-40FB-AF65-579B8C030929}" type="datetime1">
              <a:rPr lang="en-US" smtClean="0"/>
              <a:t>11/12/2025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F2698-50CE-6184-8946-DA70D7F0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E6F0-3F45-4ED7-B954-535EA813BDA0}" type="slidenum">
              <a:rPr lang="en-US" dirty="0" smtClean="0">
                <a:solidFill>
                  <a:schemeClr val="bg1"/>
                </a:solidFill>
              </a:rPr>
              <a:pPr/>
              <a:t>12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93C5A7-2A77-D1A4-3BD3-4AE37DA59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" y="-263368"/>
            <a:ext cx="12192000" cy="2329318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ptos Display"/>
              </a:rPr>
              <a:t>Terminologie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ptos Display"/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ptos Display"/>
              </a:rPr>
              <a:t>taxonomie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ptos Display"/>
              </a:rPr>
              <a:t> et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ptos Display"/>
              </a:rPr>
              <a:t>ontologie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ptos Display"/>
              </a:rPr>
              <a:t> de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ptos Display"/>
              </a:rPr>
              <a:t>PLaTO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ptos Display"/>
              </a:rPr>
              <a:t> 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Aptos Display"/>
                <a:ea typeface="+mn-lt"/>
                <a:cs typeface="+mn-lt"/>
              </a:rPr>
              <a:t>Article </a:t>
            </a:r>
            <a:r>
              <a:rPr lang="en-CA" b="1" dirty="0" err="1">
                <a:solidFill>
                  <a:schemeClr val="accent6">
                    <a:lumMod val="50000"/>
                  </a:schemeClr>
                </a:solidFill>
                <a:latin typeface="Aptos Display"/>
                <a:ea typeface="+mn-lt"/>
                <a:cs typeface="+mn-lt"/>
              </a:rPr>
              <a:t>publié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Aptos Display"/>
                <a:ea typeface="+mn-lt"/>
                <a:cs typeface="+mn-lt"/>
              </a:rPr>
              <a:t> (</a:t>
            </a:r>
            <a:r>
              <a:rPr lang="en-CA" b="1" dirty="0" err="1">
                <a:solidFill>
                  <a:schemeClr val="accent6">
                    <a:lumMod val="50000"/>
                  </a:schemeClr>
                </a:solidFill>
                <a:latin typeface="Aptos Display"/>
                <a:ea typeface="+mn-lt"/>
                <a:cs typeface="+mn-lt"/>
              </a:rPr>
              <a:t>accès</a:t>
            </a:r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Aptos Display"/>
                <a:ea typeface="+mn-lt"/>
                <a:cs typeface="+mn-lt"/>
              </a:rPr>
              <a:t> libre)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ptos Display"/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644429-A1E6-E1F6-0309-779E3946F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4" t="23313" r="11918" b="32270"/>
          <a:stretch/>
        </p:blipFill>
        <p:spPr>
          <a:xfrm>
            <a:off x="392688" y="1621237"/>
            <a:ext cx="10890450" cy="3966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83F673-A1D0-CCA0-7DAC-39279028F9D8}"/>
              </a:ext>
            </a:extLst>
          </p:cNvPr>
          <p:cNvSpPr txBox="1"/>
          <p:nvPr/>
        </p:nvSpPr>
        <p:spPr>
          <a:xfrm>
            <a:off x="393058" y="5380373"/>
            <a:ext cx="9594032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Aptos"/>
              </a:rPr>
              <a:t>Le jeu </a:t>
            </a:r>
            <a:r>
              <a:rPr lang="en-US" sz="2000" b="1" dirty="0" err="1">
                <a:latin typeface="Aptos"/>
              </a:rPr>
              <a:t>actif</a:t>
            </a:r>
            <a:r>
              <a:rPr lang="en-US" sz="2000" b="1" dirty="0">
                <a:latin typeface="Aptos"/>
              </a:rPr>
              <a:t> à </a:t>
            </a:r>
            <a:r>
              <a:rPr lang="en-US" sz="2000" b="1" dirty="0" err="1">
                <a:latin typeface="Aptos"/>
              </a:rPr>
              <a:t>l’extérieur</a:t>
            </a:r>
            <a:r>
              <a:rPr lang="en-US" sz="2000" b="1" dirty="0">
                <a:latin typeface="Aptos"/>
              </a:rPr>
              <a:t>: 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Engagement </a:t>
            </a:r>
            <a:r>
              <a:rPr lang="en-US" sz="2000" dirty="0" err="1">
                <a:solidFill>
                  <a:srgbClr val="303030"/>
                </a:solidFill>
                <a:latin typeface="Aptos"/>
              </a:rPr>
              <a:t>volontaire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 dans </a:t>
            </a:r>
            <a:r>
              <a:rPr lang="en-US" sz="2000" dirty="0" err="1">
                <a:solidFill>
                  <a:srgbClr val="303030"/>
                </a:solidFill>
                <a:latin typeface="Aptos"/>
              </a:rPr>
              <a:t>une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 </a:t>
            </a:r>
            <a:r>
              <a:rPr lang="en-US" sz="2000" dirty="0" err="1">
                <a:solidFill>
                  <a:srgbClr val="303030"/>
                </a:solidFill>
                <a:latin typeface="Aptos"/>
              </a:rPr>
              <a:t>activité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 </a:t>
            </a:r>
            <a:r>
              <a:rPr lang="en-CA" sz="2000" dirty="0">
                <a:solidFill>
                  <a:srgbClr val="303030"/>
                </a:solidFill>
                <a:latin typeface="Aptos"/>
              </a:rPr>
              <a:t>qui se </a:t>
            </a:r>
            <a:r>
              <a:rPr lang="en-CA" sz="2000" dirty="0" err="1">
                <a:solidFill>
                  <a:srgbClr val="303030"/>
                </a:solidFill>
                <a:latin typeface="Aptos"/>
              </a:rPr>
              <a:t>déroule</a:t>
            </a:r>
            <a:r>
              <a:rPr lang="en-CA" sz="2000" dirty="0">
                <a:solidFill>
                  <a:srgbClr val="303030"/>
                </a:solidFill>
                <a:latin typeface="Aptos"/>
              </a:rPr>
              <a:t> à </a:t>
            </a:r>
            <a:r>
              <a:rPr lang="en-CA" sz="2000" dirty="0" err="1">
                <a:solidFill>
                  <a:srgbClr val="303030"/>
                </a:solidFill>
                <a:latin typeface="Aptos"/>
              </a:rPr>
              <a:t>l’extérieur</a:t>
            </a:r>
            <a:r>
              <a:rPr lang="en-CA" sz="2000" dirty="0">
                <a:solidFill>
                  <a:srgbClr val="303030"/>
                </a:solidFill>
                <a:latin typeface="Aptos"/>
              </a:rPr>
              <a:t> et qui </a:t>
            </a:r>
            <a:r>
              <a:rPr lang="en-CA" sz="2000" dirty="0" err="1">
                <a:solidFill>
                  <a:srgbClr val="303030"/>
                </a:solidFill>
                <a:latin typeface="Aptos"/>
              </a:rPr>
              <a:t>comporte</a:t>
            </a:r>
            <a:r>
              <a:rPr lang="en-CA" sz="2000" dirty="0">
                <a:solidFill>
                  <a:srgbClr val="303030"/>
                </a:solidFill>
                <a:latin typeface="Aptos"/>
              </a:rPr>
              <a:t> de </a:t>
            </a:r>
            <a:r>
              <a:rPr lang="en-CA" sz="2000" dirty="0" err="1">
                <a:solidFill>
                  <a:srgbClr val="303030"/>
                </a:solidFill>
                <a:latin typeface="Aptos"/>
              </a:rPr>
              <a:t>l’activité</a:t>
            </a:r>
            <a:r>
              <a:rPr lang="en-CA" sz="2000" dirty="0">
                <a:solidFill>
                  <a:srgbClr val="303030"/>
                </a:solidFill>
                <a:latin typeface="Aptos"/>
              </a:rPr>
              <a:t> physique, peu </a:t>
            </a:r>
            <a:r>
              <a:rPr lang="en-CA" sz="2000" dirty="0" err="1">
                <a:solidFill>
                  <a:srgbClr val="303030"/>
                </a:solidFill>
                <a:latin typeface="Aptos"/>
              </a:rPr>
              <a:t>importe</a:t>
            </a:r>
            <a:r>
              <a:rPr lang="en-CA" sz="2000" dirty="0">
                <a:solidFill>
                  <a:srgbClr val="303030"/>
                </a:solidFill>
                <a:latin typeface="Aptos"/>
              </a:rPr>
              <a:t> son </a:t>
            </a:r>
            <a:r>
              <a:rPr lang="en-CA" sz="2000" dirty="0" err="1">
                <a:solidFill>
                  <a:srgbClr val="303030"/>
                </a:solidFill>
                <a:latin typeface="Aptos"/>
              </a:rPr>
              <a:t>intensité</a:t>
            </a:r>
            <a:r>
              <a:rPr lang="en-CA" sz="2000" dirty="0">
                <a:solidFill>
                  <a:srgbClr val="303030"/>
                </a:solidFill>
                <a:latin typeface="Aptos"/>
              </a:rPr>
              <a:t>,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 qui </a:t>
            </a:r>
            <a:r>
              <a:rPr lang="en-US" sz="2000" dirty="0" err="1">
                <a:solidFill>
                  <a:srgbClr val="303030"/>
                </a:solidFill>
                <a:latin typeface="Aptos"/>
              </a:rPr>
              <a:t>est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 </a:t>
            </a:r>
            <a:r>
              <a:rPr lang="en-US" sz="2000" dirty="0" err="1">
                <a:solidFill>
                  <a:srgbClr val="303030"/>
                </a:solidFill>
                <a:latin typeface="Aptos"/>
              </a:rPr>
              <a:t>amusante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 </a:t>
            </a:r>
            <a:r>
              <a:rPr lang="en-US" sz="2000" dirty="0" err="1">
                <a:solidFill>
                  <a:srgbClr val="303030"/>
                </a:solidFill>
                <a:latin typeface="Aptos"/>
              </a:rPr>
              <a:t>ou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 </a:t>
            </a:r>
            <a:r>
              <a:rPr lang="en-US" sz="2000" dirty="0" err="1">
                <a:solidFill>
                  <a:srgbClr val="303030"/>
                </a:solidFill>
                <a:latin typeface="Aptos"/>
              </a:rPr>
              <a:t>gratifiante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 et </a:t>
            </a:r>
            <a:r>
              <a:rPr lang="en-US" sz="2000" dirty="0" err="1">
                <a:solidFill>
                  <a:srgbClr val="303030"/>
                </a:solidFill>
                <a:latin typeface="Aptos"/>
              </a:rPr>
              <a:t>généralement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 </a:t>
            </a:r>
            <a:r>
              <a:rPr lang="en-US" sz="2000" dirty="0" err="1">
                <a:solidFill>
                  <a:srgbClr val="303030"/>
                </a:solidFill>
                <a:latin typeface="Aptos"/>
              </a:rPr>
              <a:t>guidée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 par </a:t>
            </a:r>
            <a:r>
              <a:rPr lang="en-US" sz="2000" dirty="0" err="1">
                <a:solidFill>
                  <a:srgbClr val="303030"/>
                </a:solidFill>
                <a:latin typeface="Aptos"/>
              </a:rPr>
              <a:t>une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 motivation </a:t>
            </a:r>
            <a:r>
              <a:rPr lang="en-US" sz="2000" dirty="0" err="1">
                <a:solidFill>
                  <a:srgbClr val="303030"/>
                </a:solidFill>
                <a:latin typeface="Aptos"/>
              </a:rPr>
              <a:t>intrinsèque</a:t>
            </a:r>
            <a:r>
              <a:rPr lang="en-US" sz="2000" dirty="0">
                <a:solidFill>
                  <a:srgbClr val="303030"/>
                </a:solidFill>
                <a:latin typeface="Aptos"/>
              </a:rPr>
              <a:t>.</a:t>
            </a:r>
            <a:endParaRPr lang="en-US" sz="2000" dirty="0">
              <a:latin typeface="Aptos"/>
            </a:endParaRPr>
          </a:p>
        </p:txBody>
      </p:sp>
      <p:pic>
        <p:nvPicPr>
          <p:cNvPr id="2" name="Picture 1" descr="A logo with a tree and roots&#10;&#10;AI-generated content may be incorrect.">
            <a:extLst>
              <a:ext uri="{FF2B5EF4-FFF2-40B4-BE49-F238E27FC236}">
                <a16:creationId xmlns:a16="http://schemas.microsoft.com/office/drawing/2014/main" id="{BDEB8642-E7BD-E980-CD39-24C9DC12E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r="12115"/>
          <a:stretch>
            <a:fillRect/>
          </a:stretch>
        </p:blipFill>
        <p:spPr>
          <a:xfrm>
            <a:off x="10033057" y="3911046"/>
            <a:ext cx="2158943" cy="21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3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3B4D1-0E83-DDDC-CE61-1C23E3895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E3BAF6-A4CE-C67B-B51A-D860EF49B618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4525E7-8B74-05E0-CA9F-34CAD2A0F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0032-3F07-40FB-AF65-579B8C030929}" type="datetime1">
              <a:rPr lang="en-US" smtClean="0"/>
              <a:t>11/12/2025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41E71-69A1-5F70-8C55-98AC7355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E6F0-3F45-4ED7-B954-535EA813BDA0}" type="slidenum">
              <a:rPr lang="en-US" dirty="0" smtClean="0">
                <a:solidFill>
                  <a:schemeClr val="bg1"/>
                </a:solidFill>
              </a:rPr>
              <a:pPr/>
              <a:t>13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62BA7-36E4-B4C9-CE2E-DCE12C0614B8}"/>
              </a:ext>
            </a:extLst>
          </p:cNvPr>
          <p:cNvSpPr txBox="1"/>
          <p:nvPr/>
        </p:nvSpPr>
        <p:spPr>
          <a:xfrm>
            <a:off x="199452" y="52791"/>
            <a:ext cx="11763682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Processus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synthèse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des données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probantes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à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l’appui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de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l’Énoncé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de position AOP10</a:t>
            </a:r>
            <a:endParaRPr lang="en-US" sz="4400" dirty="0">
              <a:latin typeface="Aptos Display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D1AACA-18C7-9A17-8606-16268422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36" y="1241197"/>
            <a:ext cx="600774" cy="6099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B324E7-ACA9-9326-738C-D69673F76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97" y="2615675"/>
            <a:ext cx="491796" cy="5123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CC29F9-34AA-366D-4FAD-0DBAC6A8E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96" y="4757173"/>
            <a:ext cx="722184" cy="583269"/>
          </a:xfrm>
          <a:prstGeom prst="rect">
            <a:avLst/>
          </a:prstGeom>
        </p:spPr>
      </p:pic>
      <p:pic>
        <p:nvPicPr>
          <p:cNvPr id="20" name="Picture 19" descr="A computer screen with check boxes&#10;&#10;AI-generated content may be incorrect.">
            <a:extLst>
              <a:ext uri="{FF2B5EF4-FFF2-40B4-BE49-F238E27FC236}">
                <a16:creationId xmlns:a16="http://schemas.microsoft.com/office/drawing/2014/main" id="{89F69054-0AC7-534C-0C42-42488E764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404" y="2301958"/>
            <a:ext cx="2017939" cy="1653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04AB9F-8A7D-901D-069F-BB75DD936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143" y="2087518"/>
            <a:ext cx="2197554" cy="20900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C55AB5-434A-180E-120B-A770ABF62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9560" y="2397125"/>
            <a:ext cx="1883229" cy="18369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FEEB5C-23F5-78D2-ECE0-DB266DF6775F}"/>
              </a:ext>
            </a:extLst>
          </p:cNvPr>
          <p:cNvSpPr txBox="1"/>
          <p:nvPr/>
        </p:nvSpPr>
        <p:spPr>
          <a:xfrm>
            <a:off x="-82284" y="1799377"/>
            <a:ext cx="1797810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err="1">
                <a:latin typeface="Arial"/>
                <a:cs typeface="Arial"/>
              </a:rPr>
              <a:t>Analyse</a:t>
            </a:r>
            <a:r>
              <a:rPr lang="en-US" sz="1600" dirty="0">
                <a:latin typeface="Arial"/>
                <a:cs typeface="Arial"/>
              </a:rPr>
              <a:t> du </a:t>
            </a:r>
            <a:r>
              <a:rPr lang="en-US" sz="1600" dirty="0" err="1">
                <a:latin typeface="Arial"/>
                <a:cs typeface="Arial"/>
              </a:rPr>
              <a:t>contexte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environnemental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D4241A-8526-5C77-626D-31F72B5E594F}"/>
              </a:ext>
            </a:extLst>
          </p:cNvPr>
          <p:cNvSpPr txBox="1"/>
          <p:nvPr/>
        </p:nvSpPr>
        <p:spPr>
          <a:xfrm>
            <a:off x="209288" y="3066583"/>
            <a:ext cx="1218588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Exploration de </a:t>
            </a:r>
            <a:r>
              <a:rPr lang="en-US" sz="1600" dirty="0" err="1">
                <a:latin typeface="Arial"/>
                <a:cs typeface="Arial"/>
              </a:rPr>
              <a:t>texte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2D7933-9966-45A4-3A9B-E99316D33E28}"/>
              </a:ext>
            </a:extLst>
          </p:cNvPr>
          <p:cNvSpPr txBox="1"/>
          <p:nvPr/>
        </p:nvSpPr>
        <p:spPr>
          <a:xfrm>
            <a:off x="-397" y="5382189"/>
            <a:ext cx="1616750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err="1">
                <a:latin typeface="Arial"/>
                <a:cs typeface="Arial"/>
              </a:rPr>
              <a:t>Analyse</a:t>
            </a:r>
            <a:r>
              <a:rPr lang="en-US" sz="1600" dirty="0">
                <a:latin typeface="Arial"/>
                <a:cs typeface="Arial"/>
              </a:rPr>
              <a:t> des </a:t>
            </a:r>
            <a:r>
              <a:rPr lang="en-US" sz="1600" dirty="0" err="1">
                <a:latin typeface="Arial"/>
                <a:cs typeface="Arial"/>
              </a:rPr>
              <a:t>réseaux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interreliés</a:t>
            </a:r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1FD08CFB-29AA-C7ED-9295-2A690FE9CD6A}"/>
              </a:ext>
            </a:extLst>
          </p:cNvPr>
          <p:cNvSpPr/>
          <p:nvPr/>
        </p:nvSpPr>
        <p:spPr>
          <a:xfrm>
            <a:off x="1839531" y="2695832"/>
            <a:ext cx="733245" cy="819509"/>
          </a:xfrm>
          <a:prstGeom prst="rightArrow">
            <a:avLst/>
          </a:prstGeom>
          <a:solidFill>
            <a:srgbClr val="394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019BC2-3960-2059-3E4D-2D43BC69C2F7}"/>
              </a:ext>
            </a:extLst>
          </p:cNvPr>
          <p:cNvSpPr txBox="1"/>
          <p:nvPr/>
        </p:nvSpPr>
        <p:spPr>
          <a:xfrm>
            <a:off x="2637308" y="4322614"/>
            <a:ext cx="2332891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Ébauche du cadre </a:t>
            </a:r>
            <a:r>
              <a:rPr lang="en-US" sz="1600" dirty="0" err="1">
                <a:latin typeface="Arial"/>
                <a:cs typeface="Arial"/>
              </a:rPr>
              <a:t>conceptuel</a:t>
            </a:r>
            <a:r>
              <a:rPr lang="en-US" sz="1600" dirty="0">
                <a:latin typeface="Arial"/>
                <a:cs typeface="Arial"/>
              </a:rPr>
              <a:t> + Sondage de consensus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44B449-F615-FFA5-71D5-D057546E6796}"/>
              </a:ext>
            </a:extLst>
          </p:cNvPr>
          <p:cNvSpPr txBox="1"/>
          <p:nvPr/>
        </p:nvSpPr>
        <p:spPr>
          <a:xfrm>
            <a:off x="6520028" y="4444127"/>
            <a:ext cx="2083560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Cadre </a:t>
            </a:r>
            <a:r>
              <a:rPr lang="en-US" sz="1600" dirty="0" err="1">
                <a:latin typeface="Arial"/>
                <a:cs typeface="Arial"/>
              </a:rPr>
              <a:t>conceptuel</a:t>
            </a:r>
            <a:r>
              <a:rPr lang="en-US" sz="1600" dirty="0">
                <a:latin typeface="Arial"/>
                <a:cs typeface="Arial"/>
              </a:rPr>
              <a:t> final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1F0130-AEE0-F6B7-A969-35D0BF30357C}"/>
              </a:ext>
            </a:extLst>
          </p:cNvPr>
          <p:cNvSpPr txBox="1"/>
          <p:nvPr/>
        </p:nvSpPr>
        <p:spPr>
          <a:xfrm>
            <a:off x="9869394" y="4442315"/>
            <a:ext cx="2083560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err="1">
                <a:latin typeface="Arial"/>
                <a:cs typeface="Arial"/>
              </a:rPr>
              <a:t>Synthèse</a:t>
            </a:r>
            <a:r>
              <a:rPr lang="en-US" sz="1600" dirty="0">
                <a:latin typeface="Arial"/>
                <a:cs typeface="Arial"/>
              </a:rPr>
              <a:t> des données </a:t>
            </a:r>
            <a:r>
              <a:rPr lang="en-US" sz="1600" dirty="0" err="1">
                <a:latin typeface="Arial"/>
                <a:cs typeface="Arial"/>
              </a:rPr>
              <a:t>probantes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FAECD6E0-E1C1-9D25-7611-90EEC49E7FA8}"/>
              </a:ext>
            </a:extLst>
          </p:cNvPr>
          <p:cNvSpPr/>
          <p:nvPr/>
        </p:nvSpPr>
        <p:spPr>
          <a:xfrm>
            <a:off x="5452705" y="2695831"/>
            <a:ext cx="733245" cy="819509"/>
          </a:xfrm>
          <a:prstGeom prst="rightArrow">
            <a:avLst/>
          </a:prstGeom>
          <a:solidFill>
            <a:srgbClr val="394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213F886F-AC9A-E0E9-4E64-48D025D760D2}"/>
              </a:ext>
            </a:extLst>
          </p:cNvPr>
          <p:cNvSpPr/>
          <p:nvPr/>
        </p:nvSpPr>
        <p:spPr>
          <a:xfrm>
            <a:off x="8987126" y="2695831"/>
            <a:ext cx="733245" cy="819509"/>
          </a:xfrm>
          <a:prstGeom prst="rightArrow">
            <a:avLst/>
          </a:prstGeom>
          <a:solidFill>
            <a:srgbClr val="394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 descr="Teacher with solid fill">
            <a:extLst>
              <a:ext uri="{FF2B5EF4-FFF2-40B4-BE49-F238E27FC236}">
                <a16:creationId xmlns:a16="http://schemas.microsoft.com/office/drawing/2014/main" id="{E3D9F9F9-4738-B47B-2AE0-F7C166E02F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3611" y="3475495"/>
            <a:ext cx="852617" cy="8663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1ADE201-B7E5-22C8-AAA2-39D54786813A}"/>
              </a:ext>
            </a:extLst>
          </p:cNvPr>
          <p:cNvSpPr txBox="1"/>
          <p:nvPr/>
        </p:nvSpPr>
        <p:spPr>
          <a:xfrm>
            <a:off x="37665" y="4141370"/>
            <a:ext cx="1314696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Expression </a:t>
            </a:r>
            <a:r>
              <a:rPr lang="en-US" sz="1600" dirty="0" err="1">
                <a:latin typeface="Arial"/>
                <a:cs typeface="Arial"/>
              </a:rPr>
              <a:t>d’intérêt</a:t>
            </a:r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8BAB60A-12AF-33B7-4C5E-C6CD68AEF899}"/>
              </a:ext>
            </a:extLst>
          </p:cNvPr>
          <p:cNvGrpSpPr/>
          <p:nvPr/>
        </p:nvGrpSpPr>
        <p:grpSpPr>
          <a:xfrm>
            <a:off x="8485321" y="5434137"/>
            <a:ext cx="3472611" cy="858776"/>
            <a:chOff x="8485321" y="5434137"/>
            <a:chExt cx="3472611" cy="858776"/>
          </a:xfrm>
        </p:grpSpPr>
        <p:pic>
          <p:nvPicPr>
            <p:cNvPr id="48" name="Picture 47" descr="A logo of a child running&#10;&#10;AI-generated content may be incorrect.">
              <a:extLst>
                <a:ext uri="{FF2B5EF4-FFF2-40B4-BE49-F238E27FC236}">
                  <a16:creationId xmlns:a16="http://schemas.microsoft.com/office/drawing/2014/main" id="{8439B366-A5C0-16F4-2A60-4CF30976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92" r="2917" b="-552"/>
            <a:stretch>
              <a:fillRect/>
            </a:stretch>
          </p:blipFill>
          <p:spPr>
            <a:xfrm>
              <a:off x="10952749" y="5434390"/>
              <a:ext cx="1005183" cy="785094"/>
            </a:xfrm>
            <a:prstGeom prst="rect">
              <a:avLst/>
            </a:prstGeom>
          </p:spPr>
        </p:pic>
        <p:pic>
          <p:nvPicPr>
            <p:cNvPr id="49" name="Picture 48" descr="A close-up of a logo&#10;&#10;AI-generated content may be incorrect.">
              <a:extLst>
                <a:ext uri="{FF2B5EF4-FFF2-40B4-BE49-F238E27FC236}">
                  <a16:creationId xmlns:a16="http://schemas.microsoft.com/office/drawing/2014/main" id="{D7D5E17C-2F66-AD19-445C-DA60FB6D6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85321" y="5434137"/>
              <a:ext cx="2466814" cy="85877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4F1304F-59F3-C842-934C-08CF9B2CC1A6}"/>
              </a:ext>
            </a:extLst>
          </p:cNvPr>
          <p:cNvSpPr txBox="1"/>
          <p:nvPr/>
        </p:nvSpPr>
        <p:spPr>
          <a:xfrm>
            <a:off x="2799489" y="5160299"/>
            <a:ext cx="208148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sz="1600" dirty="0"/>
              <a:t>93% (98/105) </a:t>
            </a:r>
            <a:r>
              <a:rPr lang="en-US" sz="1600" dirty="0" err="1"/>
              <a:t>taux</a:t>
            </a:r>
            <a:r>
              <a:rPr lang="en-US" sz="1600" dirty="0"/>
              <a:t> de </a:t>
            </a:r>
            <a:r>
              <a:rPr lang="en-US" sz="1600" dirty="0" err="1"/>
              <a:t>réponse</a:t>
            </a:r>
            <a:endParaRPr lang="en-US" sz="1600" dirty="0"/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90% En accord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87 </a:t>
            </a:r>
            <a:r>
              <a:rPr lang="en-US" sz="1600" dirty="0" err="1"/>
              <a:t>commentaires</a:t>
            </a:r>
            <a:endParaRPr lang="en-US" sz="1600" dirty="0"/>
          </a:p>
        </p:txBody>
      </p:sp>
      <p:pic>
        <p:nvPicPr>
          <p:cNvPr id="9" name="Picture 8" descr="A green and purple letters on a black background&#10;&#10;AI-generated content may be incorrect.">
            <a:extLst>
              <a:ext uri="{FF2B5EF4-FFF2-40B4-BE49-F238E27FC236}">
                <a16:creationId xmlns:a16="http://schemas.microsoft.com/office/drawing/2014/main" id="{68E5C60D-3A92-09A7-ABEA-B6836D58C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856" y="5446722"/>
            <a:ext cx="2354318" cy="7957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A59AF-630F-B940-101D-2D8455B34B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8177" y="1693630"/>
            <a:ext cx="2775648" cy="2708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D9FB2C-1EC8-85FF-1B0A-15506C1EAB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2776" y="1614132"/>
            <a:ext cx="2835242" cy="280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2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 animBg="1"/>
      <p:bldP spid="34" grpId="0"/>
      <p:bldP spid="36" grpId="0"/>
      <p:bldP spid="38" grpId="0"/>
      <p:bldP spid="40" grpId="0" animBg="1"/>
      <p:bldP spid="42" grpId="0" animBg="1"/>
      <p:bldP spid="4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BA2D7-3452-9777-8DA7-8AAE001A7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7ED700-E6C2-02A6-DD18-A3AD6169F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968" y="943024"/>
            <a:ext cx="5429862" cy="52985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76B70A-A11E-0A03-9D4D-115636E7EF75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668F33-8E57-3EA7-1A31-01230B8B9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0032-3F07-40FB-AF65-579B8C030929}" type="datetime1">
              <a:rPr lang="en-US" smtClean="0"/>
              <a:t>11/12/2025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09C9D-DB40-4DDD-BCA6-CB15D2B6D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E6F0-3F45-4ED7-B954-535EA813BDA0}" type="slidenum">
              <a:rPr lang="en-US" dirty="0" smtClean="0">
                <a:solidFill>
                  <a:schemeClr val="bg1"/>
                </a:solidFill>
              </a:rPr>
              <a:pPr/>
              <a:t>14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5D0B1E-E32E-BDEA-5245-789F58684510}"/>
              </a:ext>
            </a:extLst>
          </p:cNvPr>
          <p:cNvSpPr txBox="1"/>
          <p:nvPr/>
        </p:nvSpPr>
        <p:spPr>
          <a:xfrm>
            <a:off x="362111" y="249797"/>
            <a:ext cx="1041452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Synthèse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des données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probantes</a:t>
            </a:r>
            <a:endParaRPr lang="en-US" sz="4400" dirty="0">
              <a:latin typeface="Aptos Display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119F6A-F883-68D1-5CD9-EDBDA8C90FF3}"/>
              </a:ext>
            </a:extLst>
          </p:cNvPr>
          <p:cNvSpPr/>
          <p:nvPr/>
        </p:nvSpPr>
        <p:spPr>
          <a:xfrm>
            <a:off x="1434218" y="4800576"/>
            <a:ext cx="2566963" cy="621986"/>
          </a:xfrm>
          <a:prstGeom prst="rect">
            <a:avLst/>
          </a:prstGeom>
          <a:solidFill>
            <a:schemeClr val="bg1"/>
          </a:solidFill>
          <a:ln>
            <a:solidFill>
              <a:srgbClr val="3946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394639"/>
                </a:solidFill>
              </a:rPr>
              <a:t>1 revue </a:t>
            </a:r>
            <a:r>
              <a:rPr lang="en-US" dirty="0" err="1">
                <a:solidFill>
                  <a:srgbClr val="394639"/>
                </a:solidFill>
              </a:rPr>
              <a:t>systématique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C26181-D566-42E2-BDF9-77BB2A7B5638}"/>
              </a:ext>
            </a:extLst>
          </p:cNvPr>
          <p:cNvSpPr/>
          <p:nvPr/>
        </p:nvSpPr>
        <p:spPr>
          <a:xfrm>
            <a:off x="1273998" y="3302083"/>
            <a:ext cx="2394435" cy="679496"/>
          </a:xfrm>
          <a:prstGeom prst="rect">
            <a:avLst/>
          </a:prstGeom>
          <a:solidFill>
            <a:schemeClr val="bg1"/>
          </a:solidFill>
          <a:ln>
            <a:solidFill>
              <a:srgbClr val="3946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394639"/>
                </a:solidFill>
              </a:rPr>
              <a:t>1 revue </a:t>
            </a:r>
            <a:r>
              <a:rPr lang="en-US" dirty="0" err="1">
                <a:solidFill>
                  <a:srgbClr val="394639"/>
                </a:solidFill>
              </a:rPr>
              <a:t>systématique</a:t>
            </a:r>
            <a:r>
              <a:rPr lang="en-US" dirty="0">
                <a:solidFill>
                  <a:srgbClr val="394639"/>
                </a:solidFill>
              </a:rPr>
              <a:t> et </a:t>
            </a:r>
            <a:r>
              <a:rPr lang="en-US" dirty="0" err="1">
                <a:solidFill>
                  <a:srgbClr val="394639"/>
                </a:solidFill>
              </a:rPr>
              <a:t>une</a:t>
            </a:r>
            <a:r>
              <a:rPr lang="en-US" dirty="0">
                <a:solidFill>
                  <a:srgbClr val="394639"/>
                </a:solidFill>
              </a:rPr>
              <a:t> </a:t>
            </a:r>
            <a:r>
              <a:rPr lang="en-US" dirty="0" err="1">
                <a:solidFill>
                  <a:srgbClr val="394639"/>
                </a:solidFill>
              </a:rPr>
              <a:t>méta-analyse</a:t>
            </a:r>
            <a:endParaRPr lang="en-US" dirty="0">
              <a:solidFill>
                <a:srgbClr val="394639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9874589-7008-2852-81B1-CCACFA385210}"/>
              </a:ext>
            </a:extLst>
          </p:cNvPr>
          <p:cNvSpPr/>
          <p:nvPr/>
        </p:nvSpPr>
        <p:spPr>
          <a:xfrm>
            <a:off x="1642690" y="2192376"/>
            <a:ext cx="2150020" cy="665118"/>
          </a:xfrm>
          <a:prstGeom prst="rect">
            <a:avLst/>
          </a:prstGeom>
          <a:solidFill>
            <a:schemeClr val="bg1"/>
          </a:solidFill>
          <a:ln>
            <a:solidFill>
              <a:srgbClr val="3946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394639"/>
                </a:solidFill>
              </a:rPr>
              <a:t>1 revue des revues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24C262-5CD9-F5C6-13BA-F4B384274C3E}"/>
              </a:ext>
            </a:extLst>
          </p:cNvPr>
          <p:cNvSpPr/>
          <p:nvPr/>
        </p:nvSpPr>
        <p:spPr>
          <a:xfrm>
            <a:off x="2557809" y="1088556"/>
            <a:ext cx="2157209" cy="471024"/>
          </a:xfrm>
          <a:prstGeom prst="rect">
            <a:avLst/>
          </a:prstGeom>
          <a:solidFill>
            <a:schemeClr val="bg1"/>
          </a:solidFill>
          <a:ln>
            <a:solidFill>
              <a:srgbClr val="3946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394639"/>
                </a:solidFill>
              </a:rPr>
              <a:t>1 revue narrative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F3542FF-5A3C-2FDA-8C1F-252817E1FDCF}"/>
              </a:ext>
            </a:extLst>
          </p:cNvPr>
          <p:cNvSpPr/>
          <p:nvPr/>
        </p:nvSpPr>
        <p:spPr>
          <a:xfrm>
            <a:off x="8094653" y="1102881"/>
            <a:ext cx="2681983" cy="621985"/>
          </a:xfrm>
          <a:prstGeom prst="rect">
            <a:avLst/>
          </a:prstGeom>
          <a:solidFill>
            <a:schemeClr val="bg1"/>
          </a:solidFill>
          <a:ln>
            <a:solidFill>
              <a:srgbClr val="3946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394639"/>
                </a:solidFill>
              </a:rPr>
              <a:t>2 revues </a:t>
            </a:r>
            <a:r>
              <a:rPr lang="en-US" dirty="0" err="1">
                <a:solidFill>
                  <a:srgbClr val="394639"/>
                </a:solidFill>
              </a:rPr>
              <a:t>systématiques</a:t>
            </a:r>
            <a:endParaRPr lang="en-US" dirty="0">
              <a:solidFill>
                <a:srgbClr val="394639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BE653B7-8F64-D432-2D4D-19B08B95C22E}"/>
              </a:ext>
            </a:extLst>
          </p:cNvPr>
          <p:cNvSpPr/>
          <p:nvPr/>
        </p:nvSpPr>
        <p:spPr>
          <a:xfrm>
            <a:off x="8858561" y="2025126"/>
            <a:ext cx="3249886" cy="852022"/>
          </a:xfrm>
          <a:prstGeom prst="rect">
            <a:avLst/>
          </a:prstGeom>
          <a:solidFill>
            <a:schemeClr val="bg1"/>
          </a:solidFill>
          <a:ln>
            <a:solidFill>
              <a:srgbClr val="3946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394639"/>
                </a:solidFill>
              </a:rPr>
              <a:t>1 revue des revues, 1revue </a:t>
            </a:r>
            <a:r>
              <a:rPr lang="en-US" dirty="0" err="1">
                <a:solidFill>
                  <a:srgbClr val="394639"/>
                </a:solidFill>
              </a:rPr>
              <a:t>systématique</a:t>
            </a:r>
            <a:r>
              <a:rPr lang="en-US" dirty="0">
                <a:solidFill>
                  <a:srgbClr val="394639"/>
                </a:solidFill>
              </a:rPr>
              <a:t>, 1 </a:t>
            </a:r>
            <a:r>
              <a:rPr lang="en-US" dirty="0" err="1">
                <a:solidFill>
                  <a:srgbClr val="394639"/>
                </a:solidFill>
              </a:rPr>
              <a:t>analyse</a:t>
            </a:r>
            <a:r>
              <a:rPr lang="en-US" dirty="0">
                <a:solidFill>
                  <a:srgbClr val="394639"/>
                </a:solidFill>
              </a:rPr>
              <a:t> </a:t>
            </a:r>
            <a:r>
              <a:rPr lang="en-US" dirty="0" err="1">
                <a:solidFill>
                  <a:srgbClr val="394639"/>
                </a:solidFill>
              </a:rPr>
              <a:t>approfondie</a:t>
            </a:r>
            <a:endParaRPr lang="en-US" dirty="0">
              <a:solidFill>
                <a:srgbClr val="394639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A8B9A5F-E448-9E26-9B0E-86B63CA9D6C6}"/>
              </a:ext>
            </a:extLst>
          </p:cNvPr>
          <p:cNvSpPr/>
          <p:nvPr/>
        </p:nvSpPr>
        <p:spPr>
          <a:xfrm>
            <a:off x="9028830" y="3390144"/>
            <a:ext cx="2681983" cy="621985"/>
          </a:xfrm>
          <a:prstGeom prst="rect">
            <a:avLst/>
          </a:prstGeom>
          <a:solidFill>
            <a:schemeClr val="bg1"/>
          </a:solidFill>
          <a:ln>
            <a:solidFill>
              <a:srgbClr val="3946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394639"/>
                </a:solidFill>
              </a:rPr>
              <a:t>1 revue de la documentation </a:t>
            </a:r>
            <a:r>
              <a:rPr lang="en-US" dirty="0" err="1">
                <a:solidFill>
                  <a:srgbClr val="394639"/>
                </a:solidFill>
              </a:rPr>
              <a:t>parallèle</a:t>
            </a:r>
            <a:endParaRPr lang="en-US" dirty="0">
              <a:solidFill>
                <a:srgbClr val="394639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DAFC144-A975-30A6-3DD2-A54B6A58B76D}"/>
              </a:ext>
            </a:extLst>
          </p:cNvPr>
          <p:cNvSpPr/>
          <p:nvPr/>
        </p:nvSpPr>
        <p:spPr>
          <a:xfrm>
            <a:off x="8681521" y="4795585"/>
            <a:ext cx="2681983" cy="621985"/>
          </a:xfrm>
          <a:prstGeom prst="rect">
            <a:avLst/>
          </a:prstGeom>
          <a:solidFill>
            <a:schemeClr val="bg1"/>
          </a:solidFill>
          <a:ln>
            <a:solidFill>
              <a:srgbClr val="3946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394639"/>
                </a:solidFill>
              </a:rPr>
              <a:t>2 revues </a:t>
            </a:r>
            <a:r>
              <a:rPr lang="en-US" dirty="0" err="1">
                <a:solidFill>
                  <a:srgbClr val="394639"/>
                </a:solidFill>
              </a:rPr>
              <a:t>systématiques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3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356EA-FC55-11A5-3F92-FC41B1A16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C130DA-FC6F-60A2-C212-5C995278105E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BD17BB-25E2-B033-174F-444BB68D6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0032-3F07-40FB-AF65-579B8C030929}" type="datetime1">
              <a:rPr lang="en-US" smtClean="0"/>
              <a:t>11/12/2025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49408-1CDC-9248-4F7A-9453CD96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E6F0-3F45-4ED7-B954-535EA813BDA0}" type="slidenum">
              <a:rPr lang="en-US" dirty="0" smtClean="0">
                <a:solidFill>
                  <a:schemeClr val="bg1"/>
                </a:solidFill>
              </a:rPr>
              <a:pPr/>
              <a:t>15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33872-C093-FA46-A338-F63B08570703}"/>
              </a:ext>
            </a:extLst>
          </p:cNvPr>
          <p:cNvSpPr txBox="1"/>
          <p:nvPr/>
        </p:nvSpPr>
        <p:spPr>
          <a:xfrm>
            <a:off x="297403" y="213819"/>
            <a:ext cx="1168952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Revues des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régions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géographiques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DFBCC-0094-D40D-1AF8-439F4CEB4E99}"/>
              </a:ext>
            </a:extLst>
          </p:cNvPr>
          <p:cNvSpPr txBox="1"/>
          <p:nvPr/>
        </p:nvSpPr>
        <p:spPr>
          <a:xfrm>
            <a:off x="557843" y="1382086"/>
            <a:ext cx="10762597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Régions géographiques des Nations Unies</a:t>
            </a:r>
            <a:endParaRPr lang="en-US" dirty="0">
              <a:latin typeface="Aptos"/>
            </a:endParaRPr>
          </a:p>
          <a:p>
            <a:pPr marL="457200" indent="-457200">
              <a:buFont typeface="Calibri"/>
              <a:buChar char="-"/>
            </a:pP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Afrique</a:t>
            </a:r>
          </a:p>
          <a:p>
            <a:pPr marL="457200" indent="-457200">
              <a:buFont typeface="Calibri"/>
              <a:buChar char="-"/>
            </a:pP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Asie</a:t>
            </a:r>
            <a:endParaRPr lang="en-CA" sz="2800" dirty="0">
              <a:solidFill>
                <a:srgbClr val="394639"/>
              </a:solidFill>
              <a:latin typeface="Aptos"/>
              <a:ea typeface="Source Sans Pro"/>
              <a:cs typeface="Arial"/>
            </a:endParaRPr>
          </a:p>
          <a:p>
            <a:pPr marL="457200" indent="-457200">
              <a:buFont typeface="Calibri"/>
              <a:buChar char="-"/>
            </a:pP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Europe</a:t>
            </a:r>
          </a:p>
          <a:p>
            <a:pPr marL="457200" indent="-457200">
              <a:buFont typeface="Calibri"/>
              <a:buChar char="-"/>
            </a:pP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Amérique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</a:t>
            </a: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latine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et </a:t>
            </a: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Caraïbes</a:t>
            </a:r>
            <a:endParaRPr lang="en-CA" sz="2800" dirty="0">
              <a:solidFill>
                <a:srgbClr val="394639"/>
              </a:solidFill>
              <a:latin typeface="Aptos"/>
              <a:ea typeface="Source Sans Pro"/>
              <a:cs typeface="Arial"/>
            </a:endParaRPr>
          </a:p>
          <a:p>
            <a:pPr marL="457200" indent="-457200">
              <a:buFont typeface="Calibri"/>
              <a:buChar char="-"/>
            </a:pP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Amérique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du Nord</a:t>
            </a:r>
          </a:p>
          <a:p>
            <a:pPr marL="457200" indent="-457200">
              <a:buFont typeface="Calibri"/>
              <a:buChar char="-"/>
            </a:pP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Océanie</a:t>
            </a:r>
            <a:endParaRPr lang="en-CA" sz="2800" dirty="0">
              <a:solidFill>
                <a:srgbClr val="394639"/>
              </a:solidFill>
              <a:latin typeface="Aptos"/>
              <a:ea typeface="Source Sans Pro"/>
              <a:cs typeface="Arial"/>
            </a:endParaRPr>
          </a:p>
          <a:p>
            <a:endParaRPr lang="en-CA" sz="2800" dirty="0">
              <a:solidFill>
                <a:srgbClr val="394639"/>
              </a:solidFill>
              <a:latin typeface="Aptos"/>
              <a:ea typeface="Source Sans Pro"/>
              <a:cs typeface="Arial"/>
            </a:endParaRPr>
          </a:p>
          <a:p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Études </a:t>
            </a: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géographiques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</a:t>
            </a: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menées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</a:t>
            </a: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afin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</a:t>
            </a: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d’évaluer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</a:t>
            </a: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l’état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de la recherche, du leadership, des politiques et de la culture </a:t>
            </a: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entourant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le jeu </a:t>
            </a: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actif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à </a:t>
            </a: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l’extérieur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dans </a:t>
            </a:r>
            <a:r>
              <a:rPr lang="en-CA" sz="2800" dirty="0" err="1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chacune</a:t>
            </a:r>
            <a:r>
              <a:rPr lang="en-CA" sz="2800" dirty="0">
                <a:solidFill>
                  <a:srgbClr val="394639"/>
                </a:solidFill>
                <a:latin typeface="Aptos"/>
                <a:ea typeface="Source Sans Pro"/>
                <a:cs typeface="Arial"/>
              </a:rPr>
              <a:t> des regions</a:t>
            </a:r>
          </a:p>
          <a:p>
            <a:pPr lvl="1"/>
            <a:endParaRPr lang="en-CA" sz="2800" dirty="0">
              <a:solidFill>
                <a:srgbClr val="394639"/>
              </a:solidFill>
              <a:latin typeface="Aptos"/>
              <a:ea typeface="+mn-lt"/>
              <a:cs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E81172-29AE-4853-ACC4-F8F4509E9255}"/>
              </a:ext>
            </a:extLst>
          </p:cNvPr>
          <p:cNvGrpSpPr/>
          <p:nvPr/>
        </p:nvGrpSpPr>
        <p:grpSpPr>
          <a:xfrm>
            <a:off x="5938284" y="1595462"/>
            <a:ext cx="6000751" cy="3176295"/>
            <a:chOff x="4626429" y="1487066"/>
            <a:chExt cx="7266215" cy="3883866"/>
          </a:xfrm>
        </p:grpSpPr>
        <p:pic>
          <p:nvPicPr>
            <p:cNvPr id="11" name="Picture 10" descr="A map of the world&#10;&#10;AI-generated content may be incorrect.">
              <a:extLst>
                <a:ext uri="{FF2B5EF4-FFF2-40B4-BE49-F238E27FC236}">
                  <a16:creationId xmlns:a16="http://schemas.microsoft.com/office/drawing/2014/main" id="{1925D923-CA92-F35D-1F7D-E1A1DF61C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6429" y="1487066"/>
              <a:ext cx="7266215" cy="3883866"/>
            </a:xfrm>
            <a:prstGeom prst="rect">
              <a:avLst/>
            </a:prstGeom>
          </p:spPr>
        </p:pic>
        <p:pic>
          <p:nvPicPr>
            <p:cNvPr id="12" name="Picture 11" descr="A red circle on a pole&#10;&#10;AI-generated content may be incorrect.">
              <a:extLst>
                <a:ext uri="{FF2B5EF4-FFF2-40B4-BE49-F238E27FC236}">
                  <a16:creationId xmlns:a16="http://schemas.microsoft.com/office/drawing/2014/main" id="{B8A5BF21-929A-499F-60A1-DDB22F644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3380" y="2046514"/>
              <a:ext cx="212272" cy="390525"/>
            </a:xfrm>
            <a:prstGeom prst="rect">
              <a:avLst/>
            </a:prstGeom>
          </p:spPr>
        </p:pic>
        <p:pic>
          <p:nvPicPr>
            <p:cNvPr id="13" name="Picture 12" descr="A red circle on a pole&#10;&#10;AI-generated content may be incorrect.">
              <a:extLst>
                <a:ext uri="{FF2B5EF4-FFF2-40B4-BE49-F238E27FC236}">
                  <a16:creationId xmlns:a16="http://schemas.microsoft.com/office/drawing/2014/main" id="{E8025A0A-2E80-DA9C-35AA-562AF2364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2254" y="2876549"/>
              <a:ext cx="212272" cy="390525"/>
            </a:xfrm>
            <a:prstGeom prst="rect">
              <a:avLst/>
            </a:prstGeom>
          </p:spPr>
        </p:pic>
        <p:pic>
          <p:nvPicPr>
            <p:cNvPr id="14" name="Picture 13" descr="A red circle on a pole&#10;&#10;AI-generated content may be incorrect.">
              <a:extLst>
                <a:ext uri="{FF2B5EF4-FFF2-40B4-BE49-F238E27FC236}">
                  <a16:creationId xmlns:a16="http://schemas.microsoft.com/office/drawing/2014/main" id="{3915ACE4-0A8A-6A9A-1BDB-627DF923D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91129" y="3638548"/>
              <a:ext cx="212272" cy="390525"/>
            </a:xfrm>
            <a:prstGeom prst="rect">
              <a:avLst/>
            </a:prstGeom>
          </p:spPr>
        </p:pic>
        <p:pic>
          <p:nvPicPr>
            <p:cNvPr id="15" name="Picture 14" descr="A red circle on a pole&#10;&#10;AI-generated content may be incorrect.">
              <a:extLst>
                <a:ext uri="{FF2B5EF4-FFF2-40B4-BE49-F238E27FC236}">
                  <a16:creationId xmlns:a16="http://schemas.microsoft.com/office/drawing/2014/main" id="{18C7E3C4-B7C3-47F2-86F0-D93F2DE4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8986" y="3427637"/>
              <a:ext cx="212272" cy="390525"/>
            </a:xfrm>
            <a:prstGeom prst="rect">
              <a:avLst/>
            </a:prstGeom>
          </p:spPr>
        </p:pic>
        <p:pic>
          <p:nvPicPr>
            <p:cNvPr id="16" name="Picture 15" descr="A red circle on a pole&#10;&#10;AI-generated content may be incorrect.">
              <a:extLst>
                <a:ext uri="{FF2B5EF4-FFF2-40B4-BE49-F238E27FC236}">
                  <a16:creationId xmlns:a16="http://schemas.microsoft.com/office/drawing/2014/main" id="{56AE2C66-0618-B626-52A6-A05005090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1004" y="1856011"/>
              <a:ext cx="212272" cy="390525"/>
            </a:xfrm>
            <a:prstGeom prst="rect">
              <a:avLst/>
            </a:prstGeom>
          </p:spPr>
        </p:pic>
        <p:pic>
          <p:nvPicPr>
            <p:cNvPr id="17" name="Picture 16" descr="A red circle on a pole&#10;&#10;AI-generated content may be incorrect.">
              <a:extLst>
                <a:ext uri="{FF2B5EF4-FFF2-40B4-BE49-F238E27FC236}">
                  <a16:creationId xmlns:a16="http://schemas.microsoft.com/office/drawing/2014/main" id="{F313B04E-1E52-2BD4-BD96-ED11DF75D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9968" y="1713136"/>
              <a:ext cx="212272" cy="390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64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4D755-6E95-F33C-7551-24D1B2FCB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697489-CE35-F995-FDC6-950C92B98564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7883976-5119-3825-2214-EFCF544D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0032-3F07-40FB-AF65-579B8C030929}" type="datetime1">
              <a:rPr lang="en-US" smtClean="0"/>
              <a:t>11/12/2025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BF18A-5C4A-D764-4E72-236241BF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E6F0-3F45-4ED7-B954-535EA813BDA0}" type="slidenum">
              <a:rPr lang="en-US" dirty="0" smtClean="0">
                <a:solidFill>
                  <a:schemeClr val="bg1"/>
                </a:solidFill>
              </a:rPr>
              <a:pPr/>
              <a:t>16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sitting on a stone bench&#10;&#10;AI-generated content may be incorrect.">
            <a:extLst>
              <a:ext uri="{FF2B5EF4-FFF2-40B4-BE49-F238E27FC236}">
                <a16:creationId xmlns:a16="http://schemas.microsoft.com/office/drawing/2014/main" id="{B49FD0DF-1EE7-C2F6-2380-C09A635D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312475" cy="3986509"/>
          </a:xfrm>
          <a:prstGeom prst="rect">
            <a:avLst/>
          </a:prstGeom>
        </p:spPr>
      </p:pic>
      <p:pic>
        <p:nvPicPr>
          <p:cNvPr id="9" name="Picture 8" descr="A person standing in front of a whiteboard&#10;&#10;AI-generated content may be incorrect.">
            <a:extLst>
              <a:ext uri="{FF2B5EF4-FFF2-40B4-BE49-F238E27FC236}">
                <a16:creationId xmlns:a16="http://schemas.microsoft.com/office/drawing/2014/main" id="{63CAA0F5-C13A-D18C-6580-F2FE6172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329" y="344482"/>
            <a:ext cx="4855003" cy="3643746"/>
          </a:xfrm>
          <a:prstGeom prst="rect">
            <a:avLst/>
          </a:prstGeom>
        </p:spPr>
      </p:pic>
      <p:pic>
        <p:nvPicPr>
          <p:cNvPr id="11" name="Picture 10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98D653D-83C7-C9C1-A879-0AE88F17E3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404" r="-92" b="9197"/>
          <a:stretch>
            <a:fillRect/>
          </a:stretch>
        </p:blipFill>
        <p:spPr>
          <a:xfrm>
            <a:off x="5012773" y="2789295"/>
            <a:ext cx="4376799" cy="39307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B495FE-4D7D-7F56-47C0-F3032D035561}"/>
              </a:ext>
            </a:extLst>
          </p:cNvPr>
          <p:cNvSpPr txBox="1"/>
          <p:nvPr/>
        </p:nvSpPr>
        <p:spPr>
          <a:xfrm>
            <a:off x="178780" y="3995410"/>
            <a:ext cx="470541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en-US" dirty="0"/>
              <a:t>2,5 </a:t>
            </a:r>
            <a:r>
              <a:rPr lang="en-US" dirty="0" err="1"/>
              <a:t>jours</a:t>
            </a:r>
            <a:r>
              <a:rPr lang="en-US" dirty="0"/>
              <a:t> de </a:t>
            </a:r>
            <a:r>
              <a:rPr lang="en-US" dirty="0" err="1"/>
              <a:t>réunions</a:t>
            </a:r>
            <a:r>
              <a:rPr lang="en-US" dirty="0"/>
              <a:t> du </a:t>
            </a:r>
            <a:r>
              <a:rPr lang="en-US" dirty="0" err="1"/>
              <a:t>groupe</a:t>
            </a:r>
            <a:r>
              <a:rPr lang="en-US" dirty="0"/>
              <a:t> de leaders de l’AOP10 à </a:t>
            </a:r>
            <a:r>
              <a:rPr lang="en-US" dirty="0" err="1"/>
              <a:t>Séoul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Corée</a:t>
            </a:r>
            <a:r>
              <a:rPr lang="en-US" dirty="0"/>
              <a:t> du Sud</a:t>
            </a:r>
          </a:p>
          <a:p>
            <a:pPr marL="285750" indent="-285750">
              <a:buFont typeface="Wingdings"/>
              <a:buChar char="ü"/>
            </a:pPr>
            <a:r>
              <a:rPr lang="en-US" dirty="0"/>
              <a:t>Revue de </a:t>
            </a:r>
            <a:r>
              <a:rPr lang="en-US" dirty="0" err="1"/>
              <a:t>toutes</a:t>
            </a:r>
            <a:r>
              <a:rPr lang="en-US" dirty="0"/>
              <a:t> les revues </a:t>
            </a:r>
            <a:r>
              <a:rPr lang="en-US" dirty="0" err="1"/>
              <a:t>recueillies</a:t>
            </a:r>
            <a:r>
              <a:rPr lang="en-US" dirty="0"/>
              <a:t> sur les </a:t>
            </a:r>
            <a:r>
              <a:rPr lang="en-US" dirty="0" err="1"/>
              <a:t>neuf</a:t>
            </a:r>
            <a:r>
              <a:rPr lang="en-US" dirty="0"/>
              <a:t> </a:t>
            </a:r>
            <a:r>
              <a:rPr lang="en-US" dirty="0" err="1"/>
              <a:t>thèmes</a:t>
            </a:r>
            <a:r>
              <a:rPr lang="en-US" dirty="0"/>
              <a:t> du </a:t>
            </a:r>
            <a:r>
              <a:rPr lang="en-US" dirty="0" err="1"/>
              <a:t>modèle</a:t>
            </a:r>
            <a:r>
              <a:rPr lang="en-US" dirty="0"/>
              <a:t> </a:t>
            </a:r>
            <a:r>
              <a:rPr lang="en-US" dirty="0" err="1"/>
              <a:t>conceptuel</a:t>
            </a:r>
            <a:endParaRPr lang="en-US" dirty="0"/>
          </a:p>
          <a:p>
            <a:pPr marL="285750" indent="-285750">
              <a:buFont typeface="Wingdings"/>
              <a:buChar char="ü"/>
            </a:pPr>
            <a:r>
              <a:rPr lang="en-US" dirty="0" err="1"/>
              <a:t>Élaboration</a:t>
            </a:r>
            <a:r>
              <a:rPr lang="en-US" dirty="0"/>
              <a:t> de la première ébauche de </a:t>
            </a:r>
            <a:r>
              <a:rPr lang="en-US" dirty="0" err="1"/>
              <a:t>l’</a:t>
            </a:r>
            <a:r>
              <a:rPr lang="en-US" b="1" dirty="0" err="1"/>
              <a:t>Énoncé</a:t>
            </a:r>
            <a:r>
              <a:rPr lang="en-US" b="1" dirty="0"/>
              <a:t> de position sur le jeu </a:t>
            </a:r>
            <a:r>
              <a:rPr lang="en-US" b="1" dirty="0" err="1"/>
              <a:t>actif</a:t>
            </a:r>
            <a:r>
              <a:rPr lang="en-US" b="1" dirty="0"/>
              <a:t> à </a:t>
            </a:r>
            <a:r>
              <a:rPr lang="en-US" b="1" dirty="0" err="1"/>
              <a:t>l’extérieur</a:t>
            </a:r>
            <a:r>
              <a:rPr lang="en-US" b="1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82271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EF9EE-DC38-4C72-5102-79CDF2621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B2F0D8-2067-CBA2-C901-1001F0FEF547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72121A-A833-81D9-02F2-066ABC73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0032-3F07-40FB-AF65-579B8C030929}" type="datetime1">
              <a:rPr lang="en-US" smtClean="0"/>
              <a:t>11/12/2025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47307-22C6-3E0C-BBA2-BD983B99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E6F0-3F45-4ED7-B954-535EA813BDA0}" type="slidenum">
              <a:rPr lang="en-US" dirty="0" smtClean="0">
                <a:solidFill>
                  <a:schemeClr val="bg1"/>
                </a:solidFill>
              </a:rPr>
              <a:pPr/>
              <a:t>17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CFEBA2-B681-947C-5215-540CFE6173B7}"/>
              </a:ext>
            </a:extLst>
          </p:cNvPr>
          <p:cNvSpPr txBox="1"/>
          <p:nvPr/>
        </p:nvSpPr>
        <p:spPr>
          <a:xfrm>
            <a:off x="160706" y="126753"/>
            <a:ext cx="1182180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Processus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synthèse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des données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probantes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à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l’appui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de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l’Énoncé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de position AOP10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125D3D6-B61F-F754-3412-27CD92ABD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46" y="2632161"/>
            <a:ext cx="827315" cy="870858"/>
          </a:xfrm>
          <a:prstGeom prst="rect">
            <a:avLst/>
          </a:prstGeom>
        </p:spPr>
      </p:pic>
      <p:pic>
        <p:nvPicPr>
          <p:cNvPr id="47" name="Picture 46" descr="A computer screen with check boxes&#10;&#10;AI-generated content may be incorrect.">
            <a:extLst>
              <a:ext uri="{FF2B5EF4-FFF2-40B4-BE49-F238E27FC236}">
                <a16:creationId xmlns:a16="http://schemas.microsoft.com/office/drawing/2014/main" id="{586EE011-F72D-0E9A-7AC9-1A5814632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985" y="2435679"/>
            <a:ext cx="2017939" cy="165326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A283BDF-EDE8-FE0D-5E24-9BF108DD0972}"/>
              </a:ext>
            </a:extLst>
          </p:cNvPr>
          <p:cNvSpPr txBox="1"/>
          <p:nvPr/>
        </p:nvSpPr>
        <p:spPr>
          <a:xfrm>
            <a:off x="-82284" y="3560827"/>
            <a:ext cx="1797810" cy="107721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ptos"/>
                <a:cs typeface="Arial"/>
              </a:rPr>
              <a:t>Ébauche de </a:t>
            </a:r>
            <a:r>
              <a:rPr lang="en-US" sz="1600" dirty="0" err="1">
                <a:latin typeface="Aptos"/>
                <a:cs typeface="Arial"/>
              </a:rPr>
              <a:t>l’Énoncé</a:t>
            </a:r>
            <a:r>
              <a:rPr lang="en-US" sz="1600" dirty="0">
                <a:latin typeface="Aptos"/>
                <a:cs typeface="Arial"/>
              </a:rPr>
              <a:t> de position qui a </a:t>
            </a:r>
            <a:r>
              <a:rPr lang="en-US" sz="1600" dirty="0" err="1">
                <a:latin typeface="Aptos"/>
                <a:cs typeface="Arial"/>
              </a:rPr>
              <a:t>été</a:t>
            </a:r>
            <a:r>
              <a:rPr lang="en-US" sz="1600" dirty="0">
                <a:latin typeface="Aptos"/>
                <a:cs typeface="Arial"/>
              </a:rPr>
              <a:t> </a:t>
            </a:r>
            <a:r>
              <a:rPr lang="en-US" sz="1600" dirty="0" err="1">
                <a:latin typeface="Aptos"/>
                <a:cs typeface="Arial"/>
              </a:rPr>
              <a:t>élaborée</a:t>
            </a:r>
            <a:endParaRPr lang="en-US" sz="1600" dirty="0">
              <a:latin typeface="Aptos"/>
              <a:cs typeface="Arial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6278D332-EAD3-6D9F-A59B-28345B115449}"/>
              </a:ext>
            </a:extLst>
          </p:cNvPr>
          <p:cNvSpPr/>
          <p:nvPr/>
        </p:nvSpPr>
        <p:spPr>
          <a:xfrm>
            <a:off x="1839531" y="2742154"/>
            <a:ext cx="733245" cy="819509"/>
          </a:xfrm>
          <a:prstGeom prst="rightArrow">
            <a:avLst/>
          </a:prstGeom>
          <a:solidFill>
            <a:srgbClr val="394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979D26-E3B2-E0D3-A54C-0E0F49D5583A}"/>
              </a:ext>
            </a:extLst>
          </p:cNvPr>
          <p:cNvSpPr txBox="1"/>
          <p:nvPr/>
        </p:nvSpPr>
        <p:spPr>
          <a:xfrm>
            <a:off x="3059159" y="4251307"/>
            <a:ext cx="2204102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ptos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Sondage de consensus </a:t>
            </a:r>
            <a:r>
              <a:rPr lang="en-US" sz="1600" dirty="0">
                <a:latin typeface="Aptos"/>
                <a:cs typeface="Arial"/>
              </a:rPr>
              <a:t>1</a:t>
            </a:r>
          </a:p>
          <a:p>
            <a:pPr algn="ctr"/>
            <a:r>
              <a:rPr lang="en-US" sz="1600" dirty="0" err="1">
                <a:latin typeface="Aptos"/>
                <a:cs typeface="Arial"/>
              </a:rPr>
              <a:t>Comité</a:t>
            </a:r>
            <a:r>
              <a:rPr lang="en-US" sz="1600" dirty="0">
                <a:latin typeface="Aptos"/>
                <a:cs typeface="Arial"/>
              </a:rPr>
              <a:t> </a:t>
            </a:r>
            <a:r>
              <a:rPr lang="en-US" sz="1600" dirty="0" err="1">
                <a:latin typeface="Aptos"/>
                <a:cs typeface="Arial"/>
              </a:rPr>
              <a:t>directeur</a:t>
            </a:r>
            <a:endParaRPr lang="en-US" sz="1600" dirty="0">
              <a:latin typeface="Aptos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2D81B01-F86F-93FB-DABF-98DE53C65910}"/>
              </a:ext>
            </a:extLst>
          </p:cNvPr>
          <p:cNvSpPr txBox="1"/>
          <p:nvPr/>
        </p:nvSpPr>
        <p:spPr>
          <a:xfrm>
            <a:off x="6524329" y="4252884"/>
            <a:ext cx="2083560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Sondage de consensus </a:t>
            </a:r>
            <a:r>
              <a:rPr lang="en-US" sz="1600" dirty="0">
                <a:latin typeface="Aptos"/>
                <a:cs typeface="Arial"/>
              </a:rPr>
              <a:t>2</a:t>
            </a:r>
          </a:p>
          <a:p>
            <a:pPr algn="ctr"/>
            <a:r>
              <a:rPr lang="en-US" sz="1600" dirty="0" err="1">
                <a:cs typeface="Arial"/>
              </a:rPr>
              <a:t>Comité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err="1">
                <a:cs typeface="Arial"/>
              </a:rPr>
              <a:t>directeur</a:t>
            </a:r>
            <a:endParaRPr lang="en-US" sz="1600" dirty="0">
              <a:cs typeface="Arial"/>
            </a:endParaRP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5E5CB0AB-7EAC-16A3-DF1C-D0BF95BF955B}"/>
              </a:ext>
            </a:extLst>
          </p:cNvPr>
          <p:cNvSpPr/>
          <p:nvPr/>
        </p:nvSpPr>
        <p:spPr>
          <a:xfrm>
            <a:off x="5493049" y="2742153"/>
            <a:ext cx="733245" cy="819509"/>
          </a:xfrm>
          <a:prstGeom prst="rightArrow">
            <a:avLst/>
          </a:prstGeom>
          <a:solidFill>
            <a:srgbClr val="394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04918AB5-EE82-FC60-D640-A2BB8134FC56}"/>
              </a:ext>
            </a:extLst>
          </p:cNvPr>
          <p:cNvSpPr/>
          <p:nvPr/>
        </p:nvSpPr>
        <p:spPr>
          <a:xfrm>
            <a:off x="8738352" y="2742153"/>
            <a:ext cx="733245" cy="819509"/>
          </a:xfrm>
          <a:prstGeom prst="rightArrow">
            <a:avLst/>
          </a:prstGeom>
          <a:solidFill>
            <a:srgbClr val="394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 descr="A computer screen with check boxes&#10;&#10;AI-generated content may be incorrect.">
            <a:extLst>
              <a:ext uri="{FF2B5EF4-FFF2-40B4-BE49-F238E27FC236}">
                <a16:creationId xmlns:a16="http://schemas.microsoft.com/office/drawing/2014/main" id="{EA7BB113-B124-91B4-35A7-55ADED431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442" y="2435678"/>
            <a:ext cx="2017939" cy="165326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4971C35-9024-695C-5EE6-AF659A827C7E}"/>
              </a:ext>
            </a:extLst>
          </p:cNvPr>
          <p:cNvSpPr txBox="1"/>
          <p:nvPr/>
        </p:nvSpPr>
        <p:spPr>
          <a:xfrm>
            <a:off x="9695024" y="4248577"/>
            <a:ext cx="2083560" cy="13234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Sondage de consensus </a:t>
            </a:r>
            <a:r>
              <a:rPr lang="en-US" sz="1600" dirty="0">
                <a:latin typeface="Aptos"/>
                <a:cs typeface="Arial"/>
              </a:rPr>
              <a:t>3 </a:t>
            </a:r>
          </a:p>
          <a:p>
            <a:pPr algn="ctr"/>
            <a:r>
              <a:rPr lang="en-US" sz="1600" dirty="0">
                <a:latin typeface="Aptos"/>
                <a:cs typeface="Arial"/>
              </a:rPr>
              <a:t>Sondage </a:t>
            </a:r>
            <a:r>
              <a:rPr lang="en-US" sz="1600" dirty="0" err="1">
                <a:latin typeface="Aptos"/>
                <a:cs typeface="Arial"/>
              </a:rPr>
              <a:t>mondial</a:t>
            </a:r>
            <a:endParaRPr lang="en-US" sz="1600" dirty="0">
              <a:latin typeface="Aptos"/>
              <a:cs typeface="Arial"/>
            </a:endParaRPr>
          </a:p>
          <a:p>
            <a:pPr algn="ctr"/>
            <a:r>
              <a:rPr lang="en-US" sz="1600" dirty="0">
                <a:latin typeface="Aptos"/>
                <a:cs typeface="Arial"/>
              </a:rPr>
              <a:t>(les 6  </a:t>
            </a:r>
            <a:r>
              <a:rPr lang="en-US" sz="1600" dirty="0" err="1">
                <a:latin typeface="Aptos"/>
                <a:cs typeface="Arial"/>
              </a:rPr>
              <a:t>langues</a:t>
            </a:r>
            <a:r>
              <a:rPr lang="en-US" sz="1600" dirty="0">
                <a:latin typeface="Aptos"/>
                <a:cs typeface="Arial"/>
              </a:rPr>
              <a:t> </a:t>
            </a:r>
            <a:r>
              <a:rPr lang="en-US" sz="1600" dirty="0" err="1">
                <a:latin typeface="Aptos"/>
                <a:cs typeface="Arial"/>
              </a:rPr>
              <a:t>officielles</a:t>
            </a:r>
            <a:r>
              <a:rPr lang="en-US" sz="1600" dirty="0">
                <a:latin typeface="Aptos"/>
                <a:cs typeface="Arial"/>
              </a:rPr>
              <a:t> de </a:t>
            </a:r>
            <a:r>
              <a:rPr lang="en-US" sz="1600" dirty="0" err="1">
                <a:latin typeface="Aptos"/>
                <a:cs typeface="Arial"/>
              </a:rPr>
              <a:t>l’ONU</a:t>
            </a:r>
            <a:r>
              <a:rPr lang="en-US" sz="1600" dirty="0">
                <a:latin typeface="Aptos"/>
                <a:cs typeface="Arial"/>
              </a:rPr>
              <a:t>)</a:t>
            </a:r>
          </a:p>
        </p:txBody>
      </p:sp>
      <p:pic>
        <p:nvPicPr>
          <p:cNvPr id="65" name="Picture 64" descr="A computer screen with check boxes&#10;&#10;AI-generated content may be incorrect.">
            <a:extLst>
              <a:ext uri="{FF2B5EF4-FFF2-40B4-BE49-F238E27FC236}">
                <a16:creationId xmlns:a16="http://schemas.microsoft.com/office/drawing/2014/main" id="{331C4B81-9E73-322A-2909-19CB2E67B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678" y="2436093"/>
            <a:ext cx="2017939" cy="165326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CCB3DCE-4733-2AE0-6DCD-1B3EC05638D9}"/>
              </a:ext>
            </a:extLst>
          </p:cNvPr>
          <p:cNvSpPr txBox="1"/>
          <p:nvPr/>
        </p:nvSpPr>
        <p:spPr>
          <a:xfrm>
            <a:off x="3072539" y="5134052"/>
            <a:ext cx="218943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sz="1600" dirty="0"/>
              <a:t>94 % (130/139) </a:t>
            </a:r>
            <a:r>
              <a:rPr lang="en-US" sz="1600" dirty="0" err="1"/>
              <a:t>taux</a:t>
            </a:r>
            <a:r>
              <a:rPr lang="en-US" sz="1600" dirty="0"/>
              <a:t> de </a:t>
            </a:r>
            <a:r>
              <a:rPr lang="en-US" sz="1600" dirty="0" err="1"/>
              <a:t>réponse</a:t>
            </a:r>
            <a:endParaRPr lang="en-US" sz="1600" dirty="0"/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95% </a:t>
            </a:r>
            <a:r>
              <a:rPr lang="en-US" sz="1600" dirty="0" err="1"/>
              <a:t>en</a:t>
            </a:r>
            <a:r>
              <a:rPr lang="en-US" sz="1600" dirty="0"/>
              <a:t> accord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86 </a:t>
            </a:r>
            <a:r>
              <a:rPr lang="en-US" sz="1600" dirty="0" err="1"/>
              <a:t>commentaites</a:t>
            </a:r>
            <a:endParaRPr lang="en-US" sz="16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5FDA3A-300C-AEBE-8195-85E5B8CFCE03}"/>
              </a:ext>
            </a:extLst>
          </p:cNvPr>
          <p:cNvSpPr txBox="1"/>
          <p:nvPr/>
        </p:nvSpPr>
        <p:spPr>
          <a:xfrm>
            <a:off x="6546603" y="5134052"/>
            <a:ext cx="218943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sz="1600" dirty="0"/>
              <a:t>80% (111/139) </a:t>
            </a:r>
            <a:br>
              <a:rPr lang="en-US" sz="1600" dirty="0"/>
            </a:br>
            <a:r>
              <a:rPr lang="en-US" sz="1600" dirty="0" err="1"/>
              <a:t>taux</a:t>
            </a:r>
            <a:r>
              <a:rPr lang="en-US" sz="1600" dirty="0"/>
              <a:t> de </a:t>
            </a:r>
            <a:r>
              <a:rPr lang="en-US" sz="1600" dirty="0" err="1"/>
              <a:t>réponse</a:t>
            </a:r>
            <a:endParaRPr lang="en-US" sz="1600" dirty="0"/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99% </a:t>
            </a:r>
            <a:r>
              <a:rPr lang="en-US" sz="1600" dirty="0" err="1"/>
              <a:t>en</a:t>
            </a:r>
            <a:r>
              <a:rPr lang="en-US" sz="1600" dirty="0"/>
              <a:t> accord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75 </a:t>
            </a:r>
            <a:r>
              <a:rPr lang="en-US" sz="1600" dirty="0" err="1"/>
              <a:t>commentaires</a:t>
            </a:r>
            <a:endParaRPr lang="en-US" sz="16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489A4C4-758F-F0D6-6128-B51BEF38E171}"/>
              </a:ext>
            </a:extLst>
          </p:cNvPr>
          <p:cNvSpPr txBox="1"/>
          <p:nvPr/>
        </p:nvSpPr>
        <p:spPr>
          <a:xfrm>
            <a:off x="9692925" y="5379857"/>
            <a:ext cx="218943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 dirty="0"/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97% </a:t>
            </a:r>
            <a:r>
              <a:rPr lang="en-US" sz="1600" dirty="0" err="1"/>
              <a:t>en</a:t>
            </a:r>
            <a:r>
              <a:rPr lang="en-US" sz="1600" dirty="0"/>
              <a:t> accord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269 </a:t>
            </a:r>
            <a:r>
              <a:rPr lang="en-US" sz="1600" dirty="0" err="1"/>
              <a:t>commentaires</a:t>
            </a:r>
            <a:endParaRPr lang="en-US" sz="16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3EE6C6F-E85D-1F9B-EF8E-793588234897}"/>
              </a:ext>
            </a:extLst>
          </p:cNvPr>
          <p:cNvSpPr txBox="1"/>
          <p:nvPr/>
        </p:nvSpPr>
        <p:spPr>
          <a:xfrm>
            <a:off x="3130726" y="1844770"/>
            <a:ext cx="1948535" cy="3733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Janvier 2025</a:t>
            </a:r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D78113-AA3D-8B2B-A11E-3C3960CE674E}"/>
              </a:ext>
            </a:extLst>
          </p:cNvPr>
          <p:cNvSpPr txBox="1"/>
          <p:nvPr/>
        </p:nvSpPr>
        <p:spPr>
          <a:xfrm>
            <a:off x="6565558" y="1844770"/>
            <a:ext cx="1948535" cy="3733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Février 2025</a:t>
            </a:r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0BDB921-A673-019D-ACF5-E476FB9F7659}"/>
              </a:ext>
            </a:extLst>
          </p:cNvPr>
          <p:cNvSpPr txBox="1"/>
          <p:nvPr/>
        </p:nvSpPr>
        <p:spPr>
          <a:xfrm>
            <a:off x="9767499" y="1844769"/>
            <a:ext cx="19485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Mars et </a:t>
            </a:r>
            <a:r>
              <a:rPr lang="en-US" b="1" dirty="0" err="1"/>
              <a:t>avril</a:t>
            </a:r>
            <a:r>
              <a:rPr lang="en-US" b="1" dirty="0"/>
              <a:t>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9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5" grpId="0"/>
      <p:bldP spid="57" grpId="0" animBg="1"/>
      <p:bldP spid="59" grpId="0" animBg="1"/>
      <p:bldP spid="63" grpId="0"/>
      <p:bldP spid="67" grpId="0"/>
      <p:bldP spid="69" grpId="0"/>
      <p:bldP spid="71" grpId="0"/>
      <p:bldP spid="73" grpId="0"/>
      <p:bldP spid="75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2A280-10BC-1816-E3CA-A4751C0E1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E9F6C6-8E16-3767-8628-FB2A068B05B8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F11CF77-620B-E7EC-D863-7538F088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0032-3F07-40FB-AF65-579B8C030929}" type="datetime1">
              <a:rPr lang="en-US" smtClean="0"/>
              <a:t>11/12/2025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2BA00-03BE-F5F8-D97E-EB8EF455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E6F0-3F45-4ED7-B954-535EA813BDA0}" type="slidenum">
              <a:rPr lang="en-US" dirty="0" smtClean="0">
                <a:solidFill>
                  <a:schemeClr val="bg1"/>
                </a:solidFill>
              </a:rPr>
              <a:pPr/>
              <a:t>18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026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ABE2691D-178D-EFBA-9C6E-78F7A3AE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" y="386881"/>
            <a:ext cx="60388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 purple text on a white background&#10;&#10;AI-generated content may be incorrect.">
            <a:extLst>
              <a:ext uri="{FF2B5EF4-FFF2-40B4-BE49-F238E27FC236}">
                <a16:creationId xmlns:a16="http://schemas.microsoft.com/office/drawing/2014/main" id="{D102975E-1954-E646-7FF2-B14F147DD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01" y="310681"/>
            <a:ext cx="52959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950875A-A10F-92D7-F08E-8D136676A90D}"/>
              </a:ext>
            </a:extLst>
          </p:cNvPr>
          <p:cNvSpPr>
            <a:spLocks noGrp="1"/>
          </p:cNvSpPr>
          <p:nvPr/>
        </p:nvSpPr>
        <p:spPr>
          <a:xfrm>
            <a:off x="184150" y="2066626"/>
            <a:ext cx="6025397" cy="37715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dirty="0" err="1">
                <a:latin typeface="Aptos"/>
                <a:cs typeface="Arial"/>
              </a:rPr>
              <a:t>L’Énoncé</a:t>
            </a:r>
            <a:r>
              <a:rPr lang="en-CA" sz="2400" dirty="0">
                <a:latin typeface="Aptos"/>
                <a:cs typeface="Arial"/>
              </a:rPr>
              <a:t> de position 2015 </a:t>
            </a:r>
            <a:r>
              <a:rPr lang="en-CA" sz="2400" dirty="0" err="1">
                <a:latin typeface="Aptos"/>
                <a:cs typeface="Arial"/>
              </a:rPr>
              <a:t>mentionne</a:t>
            </a:r>
            <a:r>
              <a:rPr lang="en-CA" sz="2400" dirty="0">
                <a:latin typeface="Aptos"/>
                <a:cs typeface="Arial"/>
              </a:rPr>
              <a:t> :</a:t>
            </a:r>
          </a:p>
          <a:p>
            <a:pPr marL="0" indent="0" algn="ctr">
              <a:buNone/>
            </a:pPr>
            <a:endParaRPr lang="en-CA" sz="2400" dirty="0">
              <a:latin typeface="Aptos"/>
              <a:cs typeface="Arial"/>
            </a:endParaRPr>
          </a:p>
          <a:p>
            <a:pPr marL="0" indent="0" algn="ctr">
              <a:buNone/>
            </a:pPr>
            <a:r>
              <a:rPr lang="en-CA" sz="2400" dirty="0">
                <a:latin typeface="Aptos"/>
                <a:cs typeface="Arial"/>
              </a:rPr>
              <a:t>« </a:t>
            </a:r>
            <a:r>
              <a:rPr lang="en-CA" sz="2400" dirty="0" err="1">
                <a:latin typeface="Aptos"/>
                <a:cs typeface="Arial"/>
              </a:rPr>
              <a:t>L’accès</a:t>
            </a:r>
            <a:r>
              <a:rPr lang="en-CA" sz="2400" dirty="0">
                <a:latin typeface="Aptos"/>
                <a:cs typeface="Arial"/>
              </a:rPr>
              <a:t> au jeu </a:t>
            </a:r>
            <a:r>
              <a:rPr lang="en-CA" sz="2400" dirty="0" err="1">
                <a:latin typeface="Aptos"/>
                <a:cs typeface="Arial"/>
              </a:rPr>
              <a:t>actif</a:t>
            </a:r>
            <a:r>
              <a:rPr lang="en-CA" sz="2400" dirty="0">
                <a:latin typeface="Aptos"/>
                <a:cs typeface="Arial"/>
              </a:rPr>
              <a:t> à </a:t>
            </a:r>
            <a:r>
              <a:rPr lang="en-CA" sz="2400" dirty="0" err="1">
                <a:latin typeface="Aptos"/>
                <a:cs typeface="Arial"/>
              </a:rPr>
              <a:t>l’extérieur</a:t>
            </a:r>
            <a:r>
              <a:rPr lang="en-CA" sz="2400" dirty="0">
                <a:latin typeface="Aptos"/>
                <a:cs typeface="Arial"/>
              </a:rPr>
              <a:t> et dans la nature, </a:t>
            </a:r>
            <a:r>
              <a:rPr lang="en-CA" sz="2400" b="1" dirty="0">
                <a:latin typeface="Aptos"/>
                <a:cs typeface="Arial"/>
              </a:rPr>
              <a:t>avec les </a:t>
            </a:r>
            <a:r>
              <a:rPr lang="en-CA" sz="2400" b="1" dirty="0" err="1">
                <a:latin typeface="Aptos"/>
                <a:cs typeface="Arial"/>
              </a:rPr>
              <a:t>risques</a:t>
            </a:r>
            <a:r>
              <a:rPr lang="en-CA" sz="2400" b="1" dirty="0">
                <a:latin typeface="Aptos"/>
                <a:cs typeface="Arial"/>
              </a:rPr>
              <a:t> que </a:t>
            </a:r>
            <a:r>
              <a:rPr lang="en-CA" sz="2400" b="1" dirty="0" err="1">
                <a:latin typeface="Aptos"/>
                <a:cs typeface="Arial"/>
              </a:rPr>
              <a:t>cela</a:t>
            </a:r>
            <a:r>
              <a:rPr lang="en-CA" sz="2400" b="1" dirty="0">
                <a:latin typeface="Aptos"/>
                <a:cs typeface="Arial"/>
              </a:rPr>
              <a:t> </a:t>
            </a:r>
            <a:r>
              <a:rPr lang="en-CA" sz="2400" b="1" dirty="0" err="1">
                <a:latin typeface="Aptos"/>
                <a:cs typeface="Arial"/>
              </a:rPr>
              <a:t>comporte</a:t>
            </a:r>
            <a:r>
              <a:rPr lang="en-CA" sz="2400" dirty="0">
                <a:latin typeface="Aptos"/>
                <a:cs typeface="Arial"/>
              </a:rPr>
              <a:t>, </a:t>
            </a:r>
            <a:r>
              <a:rPr lang="en-CA" sz="2400" dirty="0" err="1">
                <a:latin typeface="Aptos"/>
                <a:cs typeface="Arial"/>
              </a:rPr>
              <a:t>est</a:t>
            </a:r>
            <a:r>
              <a:rPr lang="en-CA" sz="2400" dirty="0">
                <a:latin typeface="Aptos"/>
                <a:cs typeface="Arial"/>
              </a:rPr>
              <a:t> </a:t>
            </a:r>
            <a:r>
              <a:rPr lang="en-CA" sz="2400" dirty="0" err="1">
                <a:latin typeface="Aptos"/>
                <a:cs typeface="Arial"/>
              </a:rPr>
              <a:t>essentiel</a:t>
            </a:r>
            <a:r>
              <a:rPr lang="en-CA" sz="2400" dirty="0">
                <a:latin typeface="Aptos"/>
                <a:cs typeface="Arial"/>
              </a:rPr>
              <a:t> au </a:t>
            </a:r>
            <a:r>
              <a:rPr lang="en-CA" sz="2400" b="1" dirty="0" err="1">
                <a:latin typeface="Aptos"/>
                <a:cs typeface="Arial"/>
              </a:rPr>
              <a:t>développement</a:t>
            </a:r>
            <a:r>
              <a:rPr lang="en-CA" sz="2400" b="1" dirty="0">
                <a:latin typeface="Aptos"/>
                <a:cs typeface="Arial"/>
              </a:rPr>
              <a:t> </a:t>
            </a:r>
            <a:r>
              <a:rPr lang="en-CA" sz="2400" b="1" dirty="0" err="1">
                <a:latin typeface="Aptos"/>
                <a:cs typeface="Arial"/>
              </a:rPr>
              <a:t>sain</a:t>
            </a:r>
            <a:r>
              <a:rPr lang="en-CA" sz="2400" b="1" dirty="0">
                <a:latin typeface="Aptos"/>
                <a:cs typeface="Arial"/>
              </a:rPr>
              <a:t> de </a:t>
            </a:r>
            <a:r>
              <a:rPr lang="en-CA" sz="2400" b="1" dirty="0" err="1">
                <a:latin typeface="Aptos"/>
                <a:cs typeface="Arial"/>
              </a:rPr>
              <a:t>l’enfant</a:t>
            </a:r>
            <a:r>
              <a:rPr lang="en-CA" sz="2400" dirty="0">
                <a:latin typeface="Aptos"/>
                <a:cs typeface="Arial"/>
              </a:rPr>
              <a:t>. Nous </a:t>
            </a:r>
            <a:r>
              <a:rPr lang="en-CA" sz="2400" dirty="0" err="1">
                <a:latin typeface="Aptos"/>
                <a:cs typeface="Arial"/>
              </a:rPr>
              <a:t>recommandons</a:t>
            </a:r>
            <a:r>
              <a:rPr lang="en-CA" sz="2400" dirty="0">
                <a:latin typeface="Aptos"/>
                <a:cs typeface="Arial"/>
              </a:rPr>
              <a:t> </a:t>
            </a:r>
            <a:r>
              <a:rPr lang="en-CA" sz="2400" dirty="0" err="1">
                <a:latin typeface="Aptos"/>
                <a:cs typeface="Arial"/>
              </a:rPr>
              <a:t>d’augmenter</a:t>
            </a:r>
            <a:r>
              <a:rPr lang="en-CA" sz="2400" dirty="0">
                <a:latin typeface="Aptos"/>
                <a:cs typeface="Arial"/>
              </a:rPr>
              <a:t> les occasions que les enfants </a:t>
            </a:r>
            <a:r>
              <a:rPr lang="en-CA" sz="2400" dirty="0" err="1">
                <a:latin typeface="Aptos"/>
                <a:cs typeface="Arial"/>
              </a:rPr>
              <a:t>ont</a:t>
            </a:r>
            <a:r>
              <a:rPr lang="en-CA" sz="2400" dirty="0">
                <a:latin typeface="Aptos"/>
                <a:cs typeface="Arial"/>
              </a:rPr>
              <a:t> de </a:t>
            </a:r>
            <a:r>
              <a:rPr lang="en-CA" sz="2400" dirty="0" err="1">
                <a:latin typeface="Aptos"/>
                <a:cs typeface="Arial"/>
              </a:rPr>
              <a:t>jouer</a:t>
            </a:r>
            <a:r>
              <a:rPr lang="en-CA" sz="2400" dirty="0">
                <a:latin typeface="Aptos"/>
                <a:cs typeface="Arial"/>
              </a:rPr>
              <a:t> de </a:t>
            </a:r>
            <a:r>
              <a:rPr lang="en-CA" sz="2400" dirty="0" err="1">
                <a:latin typeface="Aptos"/>
                <a:cs typeface="Arial"/>
              </a:rPr>
              <a:t>façon</a:t>
            </a:r>
            <a:r>
              <a:rPr lang="en-CA" sz="2400" dirty="0">
                <a:latin typeface="Aptos"/>
                <a:cs typeface="Arial"/>
              </a:rPr>
              <a:t> </a:t>
            </a:r>
            <a:r>
              <a:rPr lang="en-CA" sz="2400" dirty="0" err="1">
                <a:latin typeface="Aptos"/>
                <a:cs typeface="Arial"/>
              </a:rPr>
              <a:t>autonome</a:t>
            </a:r>
            <a:r>
              <a:rPr lang="en-CA" sz="2400" dirty="0">
                <a:latin typeface="Aptos"/>
                <a:cs typeface="Arial"/>
              </a:rPr>
              <a:t> dehors, dans des </a:t>
            </a:r>
            <a:r>
              <a:rPr lang="en-CA" sz="2400" dirty="0" err="1">
                <a:latin typeface="Aptos"/>
                <a:cs typeface="Arial"/>
              </a:rPr>
              <a:t>environnements</a:t>
            </a:r>
            <a:r>
              <a:rPr lang="en-CA" sz="2400" dirty="0">
                <a:latin typeface="Aptos"/>
                <a:cs typeface="Arial"/>
              </a:rPr>
              <a:t> </a:t>
            </a:r>
            <a:r>
              <a:rPr lang="en-CA" sz="2400" dirty="0" err="1">
                <a:latin typeface="Aptos"/>
                <a:cs typeface="Arial"/>
              </a:rPr>
              <a:t>variés</a:t>
            </a:r>
            <a:r>
              <a:rPr lang="en-CA" sz="2400" dirty="0">
                <a:latin typeface="Aptos"/>
                <a:cs typeface="Arial"/>
              </a:rPr>
              <a:t>, </a:t>
            </a:r>
            <a:r>
              <a:rPr lang="en-CA" sz="2400" dirty="0" err="1">
                <a:latin typeface="Aptos"/>
                <a:cs typeface="Arial"/>
              </a:rPr>
              <a:t>soit</a:t>
            </a:r>
            <a:r>
              <a:rPr lang="en-CA" sz="2400" dirty="0">
                <a:latin typeface="Aptos"/>
                <a:cs typeface="Arial"/>
              </a:rPr>
              <a:t> à la </a:t>
            </a:r>
            <a:r>
              <a:rPr lang="en-CA" sz="2400" dirty="0" err="1">
                <a:latin typeface="Aptos"/>
                <a:cs typeface="Arial"/>
              </a:rPr>
              <a:t>maison</a:t>
            </a:r>
            <a:r>
              <a:rPr lang="en-CA" sz="2400" dirty="0">
                <a:latin typeface="Aptos"/>
                <a:cs typeface="Arial"/>
              </a:rPr>
              <a:t>, à </a:t>
            </a:r>
            <a:r>
              <a:rPr lang="en-CA" sz="2400" dirty="0" err="1">
                <a:latin typeface="Aptos"/>
                <a:cs typeface="Arial"/>
              </a:rPr>
              <a:t>l’école</a:t>
            </a:r>
            <a:r>
              <a:rPr lang="en-CA" sz="2400" dirty="0">
                <a:latin typeface="Aptos"/>
                <a:cs typeface="Arial"/>
              </a:rPr>
              <a:t>, au service de </a:t>
            </a:r>
            <a:r>
              <a:rPr lang="en-CA" sz="2400" dirty="0" err="1">
                <a:latin typeface="Aptos"/>
                <a:cs typeface="Arial"/>
              </a:rPr>
              <a:t>garde</a:t>
            </a:r>
            <a:r>
              <a:rPr lang="en-CA" sz="2400" dirty="0">
                <a:latin typeface="Aptos"/>
                <a:cs typeface="Arial"/>
              </a:rPr>
              <a:t>, dans la </a:t>
            </a:r>
            <a:r>
              <a:rPr lang="en-CA" sz="2400" dirty="0" err="1">
                <a:latin typeface="Aptos"/>
                <a:cs typeface="Arial"/>
              </a:rPr>
              <a:t>communaute</a:t>
            </a:r>
            <a:r>
              <a:rPr lang="en-CA" sz="2400" dirty="0">
                <a:latin typeface="Aptos"/>
                <a:cs typeface="Arial"/>
              </a:rPr>
              <a:t>́ et dans des </a:t>
            </a:r>
            <a:r>
              <a:rPr lang="en-CA" sz="2400" dirty="0" err="1">
                <a:latin typeface="Aptos"/>
                <a:cs typeface="Arial"/>
              </a:rPr>
              <a:t>environnements</a:t>
            </a:r>
            <a:r>
              <a:rPr lang="en-CA" sz="2400" dirty="0">
                <a:latin typeface="Aptos"/>
                <a:cs typeface="Arial"/>
              </a:rPr>
              <a:t> </a:t>
            </a:r>
            <a:r>
              <a:rPr lang="en-CA" sz="2400" dirty="0" err="1">
                <a:latin typeface="Aptos"/>
                <a:cs typeface="Arial"/>
              </a:rPr>
              <a:t>naturels</a:t>
            </a:r>
            <a:r>
              <a:rPr lang="en-CA" sz="2400" dirty="0">
                <a:latin typeface="Aptos"/>
                <a:cs typeface="Arial"/>
              </a:rPr>
              <a:t>. </a:t>
            </a:r>
          </a:p>
          <a:p>
            <a:pPr marL="0" indent="0">
              <a:buNone/>
            </a:pPr>
            <a:endParaRPr lang="en-CA" sz="24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80BF8E-84C4-0C37-56D9-886F89F552A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42601" y="2066626"/>
            <a:ext cx="5749399" cy="9005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La version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actualisée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enrichie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l’Énoncé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de position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en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:</a:t>
            </a:r>
            <a:endParaRPr lang="en-US" sz="2400" dirty="0">
              <a:solidFill>
                <a:srgbClr val="000000"/>
              </a:solidFill>
              <a:latin typeface="Aptos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>
              <a:solidFill>
                <a:srgbClr val="242424"/>
              </a:solidFill>
              <a:latin typeface="Aptos"/>
              <a:cs typeface="Arial"/>
            </a:endParaRP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Adoptant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une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</a:t>
            </a:r>
            <a:r>
              <a:rPr lang="en-US" sz="2400" b="1" dirty="0">
                <a:solidFill>
                  <a:srgbClr val="242424"/>
                </a:solidFill>
                <a:latin typeface="Aptos"/>
                <a:cs typeface="Arial"/>
              </a:rPr>
              <a:t>dimension </a:t>
            </a:r>
            <a:r>
              <a:rPr lang="en-US" sz="2400" b="1" dirty="0" err="1">
                <a:solidFill>
                  <a:srgbClr val="242424"/>
                </a:solidFill>
                <a:latin typeface="Aptos"/>
                <a:cs typeface="Arial"/>
              </a:rPr>
              <a:t>mondiale</a:t>
            </a:r>
            <a:endParaRPr lang="en-US" sz="2400" b="1" dirty="0">
              <a:solidFill>
                <a:srgbClr val="242424"/>
              </a:solidFill>
              <a:latin typeface="Aptos"/>
              <a:cs typeface="Arial"/>
            </a:endParaRP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Étant</a:t>
            </a:r>
            <a:r>
              <a:rPr lang="en-US" sz="2400" b="1" dirty="0">
                <a:solidFill>
                  <a:srgbClr val="242424"/>
                </a:solidFill>
                <a:latin typeface="Aptos"/>
                <a:cs typeface="Arial"/>
              </a:rPr>
              <a:t> inclusive, pour </a:t>
            </a:r>
            <a:r>
              <a:rPr lang="en-US" sz="2400" b="1" dirty="0" err="1">
                <a:solidFill>
                  <a:srgbClr val="242424"/>
                </a:solidFill>
                <a:latin typeface="Aptos"/>
                <a:cs typeface="Arial"/>
              </a:rPr>
              <a:t>tous</a:t>
            </a:r>
            <a:r>
              <a:rPr lang="en-US" sz="2400" b="1" dirty="0">
                <a:solidFill>
                  <a:srgbClr val="242424"/>
                </a:solidFill>
                <a:latin typeface="Aptos"/>
                <a:cs typeface="Arial"/>
              </a:rPr>
              <a:t> les </a:t>
            </a:r>
            <a:r>
              <a:rPr lang="en-US" sz="2400" b="1" dirty="0" err="1">
                <a:solidFill>
                  <a:srgbClr val="242424"/>
                </a:solidFill>
                <a:latin typeface="Aptos"/>
                <a:cs typeface="Arial"/>
              </a:rPr>
              <a:t>âges</a:t>
            </a:r>
            <a:endParaRPr lang="en-US" sz="2400" b="1" dirty="0">
              <a:solidFill>
                <a:srgbClr val="242424"/>
              </a:solidFill>
              <a:latin typeface="Aptos"/>
              <a:cs typeface="Arial"/>
            </a:endParaRP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sz="2400" b="1" dirty="0" err="1">
                <a:solidFill>
                  <a:srgbClr val="242424"/>
                </a:solidFill>
                <a:latin typeface="Aptos"/>
                <a:cs typeface="Arial"/>
              </a:rPr>
              <a:t>Élargissant</a:t>
            </a:r>
            <a:r>
              <a:rPr lang="en-US" sz="2400" b="1" dirty="0">
                <a:solidFill>
                  <a:srgbClr val="242424"/>
                </a:solidFill>
                <a:latin typeface="Aptos"/>
                <a:cs typeface="Arial"/>
              </a:rPr>
              <a:t> la </a:t>
            </a:r>
            <a:r>
              <a:rPr lang="en-US" sz="2400" b="1" dirty="0" err="1">
                <a:solidFill>
                  <a:srgbClr val="242424"/>
                </a:solidFill>
                <a:latin typeface="Aptos"/>
                <a:cs typeface="Arial"/>
              </a:rPr>
              <a:t>portée</a:t>
            </a:r>
            <a:r>
              <a:rPr lang="en-US" sz="2400" b="1" dirty="0">
                <a:solidFill>
                  <a:srgbClr val="242424"/>
                </a:solidFill>
                <a:latin typeface="Aptos"/>
                <a:cs typeface="Arial"/>
              </a:rPr>
              <a:t> de son </a:t>
            </a:r>
            <a:r>
              <a:rPr lang="en-US" sz="2400" b="1" dirty="0" err="1">
                <a:solidFill>
                  <a:srgbClr val="242424"/>
                </a:solidFill>
                <a:latin typeface="Aptos"/>
                <a:cs typeface="Arial"/>
              </a:rPr>
              <a:t>contenu</a:t>
            </a:r>
            <a:r>
              <a:rPr lang="en-US" sz="2400" b="1" dirty="0">
                <a:solidFill>
                  <a:srgbClr val="242424"/>
                </a:solidFill>
                <a:latin typeface="Aptos"/>
                <a:cs typeface="Arial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en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explorant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les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bienfaits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du jeu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actif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à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l’extérieur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pour</a:t>
            </a:r>
            <a:r>
              <a:rPr lang="en-US" sz="2400" b="1" dirty="0">
                <a:solidFill>
                  <a:srgbClr val="242424"/>
                </a:solidFill>
                <a:latin typeface="Aptos"/>
                <a:cs typeface="Arial"/>
              </a:rPr>
              <a:t> les </a:t>
            </a:r>
            <a:r>
              <a:rPr lang="en-US" sz="2400" b="1" dirty="0" err="1">
                <a:solidFill>
                  <a:srgbClr val="242424"/>
                </a:solidFill>
                <a:latin typeface="Aptos"/>
                <a:cs typeface="Arial"/>
              </a:rPr>
              <a:t>personnes</a:t>
            </a:r>
            <a:r>
              <a:rPr lang="en-US" sz="2400" b="1" dirty="0">
                <a:solidFill>
                  <a:srgbClr val="242424"/>
                </a:solidFill>
                <a:latin typeface="Aptos"/>
                <a:cs typeface="Arial"/>
              </a:rPr>
              <a:t> 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(de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tous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âges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,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toutes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cultures et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différentes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Aptos"/>
                <a:cs typeface="Arial"/>
              </a:rPr>
              <a:t>capacités</a:t>
            </a:r>
            <a:r>
              <a:rPr lang="en-US" sz="2400" dirty="0">
                <a:solidFill>
                  <a:srgbClr val="242424"/>
                </a:solidFill>
                <a:latin typeface="Aptos"/>
                <a:cs typeface="Arial"/>
              </a:rPr>
              <a:t>)</a:t>
            </a:r>
            <a:r>
              <a:rPr lang="en-US" sz="2400" b="1" dirty="0">
                <a:solidFill>
                  <a:srgbClr val="242424"/>
                </a:solidFill>
                <a:latin typeface="Aptos"/>
                <a:cs typeface="Arial"/>
              </a:rPr>
              <a:t>, les </a:t>
            </a:r>
            <a:r>
              <a:rPr lang="en-US" sz="2400" b="1" dirty="0" err="1">
                <a:solidFill>
                  <a:srgbClr val="242424"/>
                </a:solidFill>
                <a:latin typeface="Aptos"/>
                <a:cs typeface="Arial"/>
              </a:rPr>
              <a:t>communautés</a:t>
            </a:r>
            <a:r>
              <a:rPr lang="en-US" sz="2400" b="1" dirty="0">
                <a:solidFill>
                  <a:srgbClr val="242424"/>
                </a:solidFill>
                <a:latin typeface="Aptos"/>
                <a:cs typeface="Arial"/>
              </a:rPr>
              <a:t>, </a:t>
            </a:r>
            <a:r>
              <a:rPr lang="en-US" sz="2400" b="1" dirty="0" err="1">
                <a:solidFill>
                  <a:srgbClr val="242424"/>
                </a:solidFill>
                <a:latin typeface="Aptos"/>
                <a:cs typeface="Arial"/>
              </a:rPr>
              <a:t>l’environment</a:t>
            </a:r>
            <a:r>
              <a:rPr lang="en-US" sz="2400" b="1" dirty="0">
                <a:solidFill>
                  <a:srgbClr val="242424"/>
                </a:solidFill>
                <a:latin typeface="Aptos"/>
                <a:cs typeface="Arial"/>
              </a:rPr>
              <a:t>, et la </a:t>
            </a:r>
            <a:r>
              <a:rPr lang="en-US" sz="2400" b="1" dirty="0" err="1">
                <a:solidFill>
                  <a:srgbClr val="242424"/>
                </a:solidFill>
                <a:latin typeface="Aptos"/>
                <a:cs typeface="Arial"/>
              </a:rPr>
              <a:t>planète</a:t>
            </a:r>
            <a:endParaRPr lang="en-US" sz="2400" b="1" dirty="0">
              <a:solidFill>
                <a:srgbClr val="242424"/>
              </a:solidFill>
              <a:latin typeface="Aptos"/>
              <a:cs typeface="Arial"/>
            </a:endParaRP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400" dirty="0">
              <a:solidFill>
                <a:srgbClr val="242424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8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xt on a white background&#10;&#10;AI-generated content may be incorrect.">
            <a:extLst>
              <a:ext uri="{FF2B5EF4-FFF2-40B4-BE49-F238E27FC236}">
                <a16:creationId xmlns:a16="http://schemas.microsoft.com/office/drawing/2014/main" id="{15B81F81-351D-9DE9-1A75-04D6E3CE2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28" y="119270"/>
            <a:ext cx="10644486" cy="659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80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4A259-22BA-DA1E-E971-C583E15F3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E7C70-8294-5010-00A5-04937DEDC9E9}"/>
              </a:ext>
            </a:extLst>
          </p:cNvPr>
          <p:cNvSpPr txBox="1"/>
          <p:nvPr/>
        </p:nvSpPr>
        <p:spPr>
          <a:xfrm>
            <a:off x="1511294" y="550823"/>
            <a:ext cx="381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Leadership </a:t>
            </a:r>
            <a:r>
              <a:rPr lang="en-US" b="1" dirty="0" err="1">
                <a:solidFill>
                  <a:srgbClr val="7030A0"/>
                </a:solidFill>
              </a:rPr>
              <a:t>exécutif</a:t>
            </a:r>
            <a:r>
              <a:rPr lang="en-US" b="1" dirty="0">
                <a:solidFill>
                  <a:srgbClr val="7030A0"/>
                </a:solidFill>
              </a:rPr>
              <a:t> de l’A0P10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F951D97-247B-2AFE-11DE-F739CE8E4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908196"/>
              </p:ext>
            </p:extLst>
          </p:nvPr>
        </p:nvGraphicFramePr>
        <p:xfrm>
          <a:off x="1511296" y="1114075"/>
          <a:ext cx="8127999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723944330"/>
                    </a:ext>
                  </a:extLst>
                </a:gridCol>
                <a:gridCol w="3254992">
                  <a:extLst>
                    <a:ext uri="{9D8B030D-6E8A-4147-A177-3AD203B41FA5}">
                      <a16:colId xmlns:a16="http://schemas.microsoft.com/office/drawing/2014/main" val="3966385626"/>
                    </a:ext>
                  </a:extLst>
                </a:gridCol>
                <a:gridCol w="2163674">
                  <a:extLst>
                    <a:ext uri="{9D8B030D-6E8A-4147-A177-3AD203B41FA5}">
                      <a16:colId xmlns:a16="http://schemas.microsoft.com/office/drawing/2014/main" val="826211490"/>
                    </a:ext>
                  </a:extLst>
                </a:gridCol>
              </a:tblGrid>
              <a:tr h="614945">
                <a:tc>
                  <a:txBody>
                    <a:bodyPr/>
                    <a:lstStyle/>
                    <a:p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Mark Tremblay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Institut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recherche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 CHEO, Canada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Eun-Young Lee</a:t>
                      </a:r>
                    </a:p>
                    <a:p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Queen’s University, Canada Yonsei University,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Corée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Louise de </a:t>
                      </a:r>
                      <a:r>
                        <a:rPr lang="en-US" sz="18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Lannoy</a:t>
                      </a:r>
                      <a:endParaRPr lang="en-US" sz="18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Jouons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dehors Canada, Canada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27861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39E987E-921F-4692-8717-8146E5D9F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195183"/>
              </p:ext>
            </p:extLst>
          </p:nvPr>
        </p:nvGraphicFramePr>
        <p:xfrm>
          <a:off x="1511296" y="3116596"/>
          <a:ext cx="8127999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723944330"/>
                    </a:ext>
                  </a:extLst>
                </a:gridCol>
                <a:gridCol w="3190824">
                  <a:extLst>
                    <a:ext uri="{9D8B030D-6E8A-4147-A177-3AD203B41FA5}">
                      <a16:colId xmlns:a16="http://schemas.microsoft.com/office/drawing/2014/main" val="3966385626"/>
                    </a:ext>
                  </a:extLst>
                </a:gridCol>
                <a:gridCol w="2227842">
                  <a:extLst>
                    <a:ext uri="{9D8B030D-6E8A-4147-A177-3AD203B41FA5}">
                      <a16:colId xmlns:a16="http://schemas.microsoft.com/office/drawing/2014/main" val="826211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Dina Adjei </a:t>
                      </a:r>
                      <a:r>
                        <a:rPr lang="en-US" sz="18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Boadi</a:t>
                      </a:r>
                      <a:endParaRPr lang="en-US" sz="18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Université du Ghana, Ghana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Maeghan</a:t>
                      </a: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James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Institut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recherche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 CHEO, Canada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Leigh </a:t>
                      </a:r>
                      <a:r>
                        <a:rPr lang="en-US" sz="18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Vanderloo</a:t>
                      </a:r>
                      <a:endParaRPr lang="en-US" sz="18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ParticipACTION, Canada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278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Maria Isabel Amando de Barros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Institut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Alana,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Brésil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Robyn Monro Miller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International Play Association,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Australie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Po-Yu Wang</a:t>
                      </a:r>
                    </a:p>
                    <a:p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Taiwan Normal University, Taiwan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056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Scott Duncan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Auckland University of Technology, Nouvelle-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Zélande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Laerke</a:t>
                      </a: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Mygind</a:t>
                      </a:r>
                      <a:endParaRPr lang="en-US" sz="18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Copenhagen University Hospital,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Danemark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3623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4BFC50A-B82A-296D-1C98-3EE45B0FDB05}"/>
              </a:ext>
            </a:extLst>
          </p:cNvPr>
          <p:cNvSpPr txBox="1"/>
          <p:nvPr/>
        </p:nvSpPr>
        <p:spPr>
          <a:xfrm>
            <a:off x="1511295" y="2525029"/>
            <a:ext cx="3814683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Équipe de direction de l’A0P10</a:t>
            </a:r>
          </a:p>
        </p:txBody>
      </p:sp>
    </p:spTree>
    <p:extLst>
      <p:ext uri="{BB962C8B-B14F-4D97-AF65-F5344CB8AC3E}">
        <p14:creationId xmlns:p14="http://schemas.microsoft.com/office/powerpoint/2010/main" val="2775609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44FCA-017A-7F47-5BAA-070B9C2F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BFA607-B4AB-160F-1A01-2AA0334F2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8054"/>
            <a:ext cx="4129483" cy="2584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96DE6-1B0E-928D-7557-90F53C53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505" y="572149"/>
            <a:ext cx="4155793" cy="3027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47819-CE7A-CDA5-7E26-54069208F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4" y="3943173"/>
            <a:ext cx="4053074" cy="1954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D44F1-7AC5-36E8-1813-E77CDF2CE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319" y="810481"/>
            <a:ext cx="3946402" cy="2551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C0B64E-8B2D-6B9D-DFB8-826124A03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7225" y="3683355"/>
            <a:ext cx="4053073" cy="25841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B64CEC-1286-E3D4-A554-C6C9ECE7A1C3}"/>
              </a:ext>
            </a:extLst>
          </p:cNvPr>
          <p:cNvSpPr txBox="1"/>
          <p:nvPr/>
        </p:nvSpPr>
        <p:spPr>
          <a:xfrm>
            <a:off x="160706" y="7485"/>
            <a:ext cx="118218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Dans les 6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langues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officielles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de </a:t>
            </a:r>
            <a:r>
              <a:rPr lang="en-CA" sz="4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l’ONU</a:t>
            </a:r>
            <a:r>
              <a:rPr lang="en-CA" sz="4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!</a:t>
            </a:r>
            <a:endParaRPr lang="en-US" sz="4400" dirty="0">
              <a:latin typeface="Aptos Displ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15067-C875-2BB7-4FD5-C5E063C09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8011" y="3683355"/>
            <a:ext cx="4005785" cy="25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3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96F67-BE2C-A736-4080-70709562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 fontScale="90000"/>
          </a:bodyPr>
          <a:lstStyle/>
          <a:p>
            <a:r>
              <a:rPr lang="en-US" sz="4100" b="1" dirty="0"/>
              <a:t>Faits </a:t>
            </a:r>
            <a:r>
              <a:rPr lang="en-US" sz="4100" b="1" dirty="0" err="1"/>
              <a:t>tirés</a:t>
            </a:r>
            <a:r>
              <a:rPr lang="en-US" sz="4100" b="1" dirty="0"/>
              <a:t> de données </a:t>
            </a:r>
            <a:r>
              <a:rPr lang="en-US" sz="4100" b="1" dirty="0" err="1"/>
              <a:t>probantes</a:t>
            </a:r>
            <a:r>
              <a:rPr lang="en-US" sz="4100" b="1" dirty="0"/>
              <a:t> </a:t>
            </a:r>
            <a:r>
              <a:rPr lang="en-US" sz="4100" dirty="0"/>
              <a:t>:</a:t>
            </a:r>
            <a:br>
              <a:rPr lang="en-US" sz="4100" dirty="0"/>
            </a:br>
            <a:r>
              <a:rPr lang="en-US" sz="4100" dirty="0"/>
              <a:t>Le jeu </a:t>
            </a:r>
            <a:r>
              <a:rPr lang="en-US" sz="4100" dirty="0" err="1"/>
              <a:t>actif</a:t>
            </a:r>
            <a:r>
              <a:rPr lang="en-US" sz="4100" dirty="0"/>
              <a:t> à </a:t>
            </a:r>
            <a:r>
              <a:rPr lang="en-US" sz="4100" dirty="0" err="1"/>
              <a:t>l’extérieur</a:t>
            </a:r>
            <a:r>
              <a:rPr lang="en-US" sz="4100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60FF6-027F-7D1F-DB3D-20CE8584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001126" cy="3843666"/>
          </a:xfrm>
        </p:spPr>
        <p:txBody>
          <a:bodyPr>
            <a:normAutofit/>
          </a:bodyPr>
          <a:lstStyle/>
          <a:p>
            <a:r>
              <a:rPr lang="en-US" sz="1700" dirty="0"/>
              <a:t>Aide à </a:t>
            </a:r>
            <a:r>
              <a:rPr lang="en-US" sz="1700" dirty="0" err="1"/>
              <a:t>bouger</a:t>
            </a:r>
            <a:r>
              <a:rPr lang="en-US" sz="1700" dirty="0"/>
              <a:t> </a:t>
            </a:r>
            <a:r>
              <a:rPr lang="en-US" sz="1700" dirty="0" err="1"/>
              <a:t>davantage</a:t>
            </a:r>
            <a:r>
              <a:rPr lang="en-US" sz="1700" dirty="0"/>
              <a:t>, </a:t>
            </a:r>
            <a:r>
              <a:rPr lang="en-US" sz="1700" dirty="0" err="1"/>
              <a:t>jouer</a:t>
            </a:r>
            <a:r>
              <a:rPr lang="en-US" sz="1700" dirty="0"/>
              <a:t> plus </a:t>
            </a:r>
            <a:r>
              <a:rPr lang="en-US" sz="1700" dirty="0" err="1"/>
              <a:t>longtemps</a:t>
            </a:r>
            <a:r>
              <a:rPr lang="en-US" sz="1700" dirty="0"/>
              <a:t>, et à </a:t>
            </a:r>
            <a:r>
              <a:rPr lang="en-US" sz="1700" dirty="0" err="1"/>
              <a:t>mieux</a:t>
            </a:r>
            <a:r>
              <a:rPr lang="en-US" sz="1700" dirty="0"/>
              <a:t> </a:t>
            </a:r>
            <a:r>
              <a:rPr lang="en-US" sz="1700" dirty="0" err="1"/>
              <a:t>dormir</a:t>
            </a:r>
            <a:endParaRPr lang="en-US" sz="1700" dirty="0"/>
          </a:p>
          <a:p>
            <a:r>
              <a:rPr lang="en-US" sz="1700" dirty="0" err="1"/>
              <a:t>Favorise</a:t>
            </a:r>
            <a:r>
              <a:rPr lang="en-US" sz="1700" dirty="0"/>
              <a:t> le </a:t>
            </a:r>
            <a:r>
              <a:rPr lang="en-US" sz="1700" dirty="0" err="1"/>
              <a:t>maintien</a:t>
            </a:r>
            <a:r>
              <a:rPr lang="en-US" sz="1700" dirty="0"/>
              <a:t> de la </a:t>
            </a:r>
            <a:r>
              <a:rPr lang="en-US" sz="1700" dirty="0" err="1"/>
              <a:t>santé</a:t>
            </a:r>
            <a:r>
              <a:rPr lang="en-US" sz="1700" dirty="0"/>
              <a:t> et du bien-</a:t>
            </a:r>
            <a:r>
              <a:rPr lang="en-US" sz="1700" dirty="0" err="1"/>
              <a:t>être</a:t>
            </a:r>
            <a:endParaRPr lang="en-US" sz="1700" dirty="0"/>
          </a:p>
          <a:p>
            <a:r>
              <a:rPr lang="en-US" sz="1700" dirty="0" err="1"/>
              <a:t>Renforce</a:t>
            </a:r>
            <a:r>
              <a:rPr lang="en-US" sz="1700" dirty="0"/>
              <a:t> </a:t>
            </a:r>
            <a:r>
              <a:rPr lang="en-US" sz="1700" dirty="0" err="1"/>
              <a:t>naturellement</a:t>
            </a:r>
            <a:r>
              <a:rPr lang="en-US" sz="1700" dirty="0"/>
              <a:t> la </a:t>
            </a:r>
            <a:r>
              <a:rPr lang="en-US" sz="1700" dirty="0" err="1"/>
              <a:t>confiance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soi</a:t>
            </a:r>
          </a:p>
          <a:p>
            <a:r>
              <a:rPr lang="en-US" sz="1700" dirty="0" err="1"/>
              <a:t>Ouvre</a:t>
            </a:r>
            <a:r>
              <a:rPr lang="en-US" sz="1700" dirty="0"/>
              <a:t> la </a:t>
            </a:r>
            <a:r>
              <a:rPr lang="en-US" sz="1700" dirty="0" err="1"/>
              <a:t>voie</a:t>
            </a:r>
            <a:r>
              <a:rPr lang="en-US" sz="1700" dirty="0"/>
              <a:t> à </a:t>
            </a:r>
            <a:r>
              <a:rPr lang="en-US" sz="1700" dirty="0" err="1"/>
              <a:t>une</a:t>
            </a:r>
            <a:r>
              <a:rPr lang="en-US" sz="1700" dirty="0"/>
              <a:t> </a:t>
            </a:r>
            <a:r>
              <a:rPr lang="en-US" sz="1700" dirty="0" err="1"/>
              <a:t>planète</a:t>
            </a:r>
            <a:r>
              <a:rPr lang="en-US" sz="1700" dirty="0"/>
              <a:t> plus </a:t>
            </a:r>
            <a:r>
              <a:rPr lang="en-US" sz="1700" dirty="0" err="1"/>
              <a:t>agréable</a:t>
            </a:r>
            <a:r>
              <a:rPr lang="en-US" sz="1700" dirty="0"/>
              <a:t> et plus saine</a:t>
            </a:r>
          </a:p>
          <a:p>
            <a:r>
              <a:rPr lang="en-US" sz="1700" dirty="0" err="1"/>
              <a:t>Développe</a:t>
            </a:r>
            <a:r>
              <a:rPr lang="en-US" sz="1700" dirty="0"/>
              <a:t> la </a:t>
            </a:r>
            <a:r>
              <a:rPr lang="en-US" sz="1700" dirty="0" err="1"/>
              <a:t>résilience</a:t>
            </a:r>
            <a:r>
              <a:rPr lang="en-US" sz="1700" dirty="0"/>
              <a:t> </a:t>
            </a:r>
            <a:r>
              <a:rPr lang="en-US" sz="1700" dirty="0" err="1"/>
              <a:t>climatique</a:t>
            </a:r>
            <a:r>
              <a:rPr lang="en-US" sz="1700" dirty="0"/>
              <a:t> et la gestion </a:t>
            </a:r>
            <a:r>
              <a:rPr lang="en-US" sz="1700" dirty="0" err="1"/>
              <a:t>responsable</a:t>
            </a:r>
            <a:r>
              <a:rPr lang="en-US" sz="1700" dirty="0"/>
              <a:t> pour un avenir viable</a:t>
            </a:r>
          </a:p>
          <a:p>
            <a:r>
              <a:rPr lang="en-US" sz="1700" dirty="0" err="1"/>
              <a:t>Relie</a:t>
            </a:r>
            <a:r>
              <a:rPr lang="en-US" sz="1700" dirty="0"/>
              <a:t> les </a:t>
            </a:r>
            <a:r>
              <a:rPr lang="en-US" sz="1700" dirty="0" err="1"/>
              <a:t>communautés</a:t>
            </a:r>
            <a:endParaRPr lang="en-US" sz="1700" dirty="0"/>
          </a:p>
          <a:p>
            <a:r>
              <a:rPr lang="en-US" sz="1700" dirty="0" err="1"/>
              <a:t>Permet</a:t>
            </a:r>
            <a:r>
              <a:rPr lang="en-US" sz="1700" dirty="0"/>
              <a:t> </a:t>
            </a:r>
            <a:r>
              <a:rPr lang="en-US" sz="1700" dirty="0" err="1"/>
              <a:t>différentes</a:t>
            </a:r>
            <a:r>
              <a:rPr lang="en-US" sz="1700" dirty="0"/>
              <a:t> </a:t>
            </a:r>
            <a:r>
              <a:rPr lang="en-US" sz="1700" dirty="0" err="1"/>
              <a:t>possibilités</a:t>
            </a:r>
            <a:r>
              <a:rPr lang="en-US" sz="1700" dirty="0"/>
              <a:t> </a:t>
            </a:r>
            <a:r>
              <a:rPr lang="en-US" sz="1700" dirty="0" err="1"/>
              <a:t>d’apprentissage</a:t>
            </a:r>
            <a:endParaRPr lang="en-US" sz="1700" dirty="0"/>
          </a:p>
          <a:p>
            <a:r>
              <a:rPr lang="en-US" sz="1700" dirty="0" err="1"/>
              <a:t>Diminue</a:t>
            </a:r>
            <a:r>
              <a:rPr lang="en-US" sz="1700" dirty="0"/>
              <a:t> le temps passé à </a:t>
            </a:r>
            <a:r>
              <a:rPr lang="en-US" sz="1700" dirty="0" err="1"/>
              <a:t>l’intérieur</a:t>
            </a:r>
            <a:endParaRPr lang="en-US" sz="1700" dirty="0"/>
          </a:p>
        </p:txBody>
      </p:sp>
      <p:pic>
        <p:nvPicPr>
          <p:cNvPr id="7" name="Picture 6" descr="Child splashing in water, wearing rainboots, coat, and jeans">
            <a:extLst>
              <a:ext uri="{FF2B5EF4-FFF2-40B4-BE49-F238E27FC236}">
                <a16:creationId xmlns:a16="http://schemas.microsoft.com/office/drawing/2014/main" id="{89B83011-8C82-8157-B840-1BB570F9E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r="27414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2517F-4F91-96F2-2854-3FD03FA5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3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121E37-E879-A3FC-004C-9E00ADD0F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ouple of people standing in the water&#10;&#10;AI-generated content may be incorrect.">
            <a:extLst>
              <a:ext uri="{FF2B5EF4-FFF2-40B4-BE49-F238E27FC236}">
                <a16:creationId xmlns:a16="http://schemas.microsoft.com/office/drawing/2014/main" id="{139844A4-0B13-B32B-6ACD-722D2FAA8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71" t="5436" r="807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7AF0EB-334F-B1F7-4DB0-ED92933D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Le jeu </a:t>
            </a:r>
            <a:r>
              <a:rPr lang="en-US" dirty="0" err="1"/>
              <a:t>actif</a:t>
            </a:r>
            <a:r>
              <a:rPr lang="en-US" dirty="0"/>
              <a:t> à </a:t>
            </a:r>
            <a:r>
              <a:rPr lang="en-US" dirty="0" err="1"/>
              <a:t>l’extérieur</a:t>
            </a:r>
            <a:r>
              <a:rPr lang="en-US" dirty="0"/>
              <a:t> aide à </a:t>
            </a:r>
            <a:r>
              <a:rPr lang="en-US" dirty="0" err="1"/>
              <a:t>bouger</a:t>
            </a:r>
            <a:r>
              <a:rPr lang="en-US" dirty="0"/>
              <a:t> </a:t>
            </a:r>
            <a:r>
              <a:rPr lang="en-US" dirty="0" err="1"/>
              <a:t>davantage</a:t>
            </a:r>
            <a:r>
              <a:rPr lang="en-US" dirty="0"/>
              <a:t>, </a:t>
            </a:r>
            <a:r>
              <a:rPr lang="en-US" dirty="0" err="1"/>
              <a:t>jouer</a:t>
            </a:r>
            <a:r>
              <a:rPr lang="en-US" dirty="0"/>
              <a:t> plus </a:t>
            </a:r>
            <a:r>
              <a:rPr lang="en-US" dirty="0" err="1"/>
              <a:t>longtemps</a:t>
            </a:r>
            <a:r>
              <a:rPr lang="en-US" dirty="0"/>
              <a:t>, et à </a:t>
            </a:r>
            <a:r>
              <a:rPr lang="en-US" dirty="0" err="1"/>
              <a:t>mieux</a:t>
            </a:r>
            <a:r>
              <a:rPr lang="en-US" dirty="0"/>
              <a:t> </a:t>
            </a:r>
            <a:r>
              <a:rPr lang="en-US" dirty="0" err="1"/>
              <a:t>dormir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n holding wheel">
            <a:extLst>
              <a:ext uri="{FF2B5EF4-FFF2-40B4-BE49-F238E27FC236}">
                <a16:creationId xmlns:a16="http://schemas.microsoft.com/office/drawing/2014/main" id="{18EBA453-4BFE-1910-FF53-6B57146E7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" r="-2687" b="-3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AED961-5C81-4C55-8458-1D7A03064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Le jeu </a:t>
            </a:r>
            <a:r>
              <a:rPr lang="en-US" sz="4000" dirty="0" err="1"/>
              <a:t>actif</a:t>
            </a:r>
            <a:r>
              <a:rPr lang="en-US" sz="4000" dirty="0"/>
              <a:t> à </a:t>
            </a:r>
            <a:r>
              <a:rPr lang="en-US" sz="4000" dirty="0" err="1"/>
              <a:t>l’extérieur</a:t>
            </a:r>
            <a:r>
              <a:rPr lang="en-US" sz="4000" dirty="0"/>
              <a:t> </a:t>
            </a:r>
            <a:r>
              <a:rPr lang="en-US" sz="4000" dirty="0" err="1"/>
              <a:t>favorise</a:t>
            </a:r>
            <a:r>
              <a:rPr lang="en-US" sz="4000" dirty="0"/>
              <a:t> le </a:t>
            </a:r>
            <a:r>
              <a:rPr lang="en-US" sz="4000" dirty="0" err="1"/>
              <a:t>maintien</a:t>
            </a:r>
            <a:r>
              <a:rPr lang="en-US" sz="4000" dirty="0"/>
              <a:t> de la </a:t>
            </a:r>
            <a:r>
              <a:rPr lang="en-US" sz="4000" dirty="0" err="1"/>
              <a:t>santé</a:t>
            </a:r>
            <a:r>
              <a:rPr lang="en-US" sz="4000" dirty="0"/>
              <a:t> et du bien-</a:t>
            </a:r>
            <a:r>
              <a:rPr lang="en-US" sz="4000" dirty="0" err="1"/>
              <a:t>être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0899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A5752-0938-0A50-5F82-9E258518F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Young boys enjoying the water">
            <a:extLst>
              <a:ext uri="{FF2B5EF4-FFF2-40B4-BE49-F238E27FC236}">
                <a16:creationId xmlns:a16="http://schemas.microsoft.com/office/drawing/2014/main" id="{F5EEAE09-E0F4-CAB6-77D0-6C9C2E0A2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6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9ECF8E-694B-4385-9893-E92C60EE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Le jeu </a:t>
            </a:r>
            <a:r>
              <a:rPr lang="en-US" sz="4800" dirty="0" err="1"/>
              <a:t>actif</a:t>
            </a:r>
            <a:r>
              <a:rPr lang="en-US" sz="4800" dirty="0"/>
              <a:t> à </a:t>
            </a:r>
            <a:r>
              <a:rPr lang="en-US" sz="4800" dirty="0" err="1"/>
              <a:t>l’extérieur</a:t>
            </a:r>
            <a:r>
              <a:rPr lang="en-US" sz="4800" dirty="0"/>
              <a:t> </a:t>
            </a:r>
            <a:r>
              <a:rPr lang="en-US" sz="4800" dirty="0" err="1"/>
              <a:t>renforce</a:t>
            </a:r>
            <a:r>
              <a:rPr lang="en-US" sz="4800" dirty="0"/>
              <a:t> </a:t>
            </a:r>
            <a:r>
              <a:rPr lang="en-US" sz="4800" dirty="0" err="1"/>
              <a:t>naturellement</a:t>
            </a:r>
            <a:r>
              <a:rPr lang="en-US" sz="4800" dirty="0"/>
              <a:t> la </a:t>
            </a:r>
            <a:r>
              <a:rPr lang="en-US" sz="4800" dirty="0" err="1"/>
              <a:t>confiance</a:t>
            </a:r>
            <a:r>
              <a:rPr lang="en-US" sz="4800" dirty="0"/>
              <a:t> </a:t>
            </a:r>
            <a:r>
              <a:rPr lang="en-US" sz="4800" dirty="0" err="1"/>
              <a:t>en</a:t>
            </a:r>
            <a:r>
              <a:rPr lang="en-US" sz="4800" dirty="0"/>
              <a:t> soi</a:t>
            </a:r>
          </a:p>
        </p:txBody>
      </p:sp>
    </p:spTree>
    <p:extLst>
      <p:ext uri="{BB962C8B-B14F-4D97-AF65-F5344CB8AC3E}">
        <p14:creationId xmlns:p14="http://schemas.microsoft.com/office/powerpoint/2010/main" val="143559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8DC062-2986-A5B3-2FAA-2CF65F42D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and dog in a canoe on a river&#10;&#10;AI-generated content may be incorrect.">
            <a:extLst>
              <a:ext uri="{FF2B5EF4-FFF2-40B4-BE49-F238E27FC236}">
                <a16:creationId xmlns:a16="http://schemas.microsoft.com/office/drawing/2014/main" id="{28DCC937-4E66-D6BC-3FB4-4F268E110B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86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AD1445-7A9E-2EF3-5961-3468B5AB2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Le jeu </a:t>
            </a:r>
            <a:r>
              <a:rPr lang="en-US" sz="4000" dirty="0" err="1"/>
              <a:t>actif</a:t>
            </a:r>
            <a:r>
              <a:rPr lang="en-US" sz="4000" dirty="0"/>
              <a:t> à </a:t>
            </a:r>
            <a:r>
              <a:rPr lang="en-US" sz="4000" dirty="0" err="1"/>
              <a:t>l’extérieur</a:t>
            </a:r>
            <a:r>
              <a:rPr lang="en-US" sz="4000" dirty="0"/>
              <a:t> </a:t>
            </a:r>
            <a:r>
              <a:rPr lang="en-US" sz="4000" dirty="0" err="1"/>
              <a:t>ouvre</a:t>
            </a:r>
            <a:r>
              <a:rPr lang="en-US" sz="4000" dirty="0"/>
              <a:t> la </a:t>
            </a:r>
            <a:r>
              <a:rPr lang="en-US" sz="4000" dirty="0" err="1"/>
              <a:t>voie</a:t>
            </a:r>
            <a:r>
              <a:rPr lang="en-US" sz="4000" dirty="0"/>
              <a:t> à </a:t>
            </a:r>
            <a:r>
              <a:rPr lang="en-US" sz="4000" dirty="0" err="1"/>
              <a:t>une</a:t>
            </a:r>
            <a:r>
              <a:rPr lang="en-US" sz="4000" dirty="0"/>
              <a:t> </a:t>
            </a:r>
            <a:r>
              <a:rPr lang="en-US" sz="4000" dirty="0" err="1"/>
              <a:t>planète</a:t>
            </a:r>
            <a:r>
              <a:rPr lang="en-US" sz="4000" dirty="0"/>
              <a:t> plus </a:t>
            </a:r>
            <a:r>
              <a:rPr lang="en-US" sz="4000" dirty="0" err="1"/>
              <a:t>agréable</a:t>
            </a:r>
            <a:r>
              <a:rPr lang="en-US" sz="4000" dirty="0"/>
              <a:t> et plus saine</a:t>
            </a:r>
          </a:p>
        </p:txBody>
      </p:sp>
    </p:spTree>
    <p:extLst>
      <p:ext uri="{BB962C8B-B14F-4D97-AF65-F5344CB8AC3E}">
        <p14:creationId xmlns:p14="http://schemas.microsoft.com/office/powerpoint/2010/main" val="161154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42A93-64EE-1C7B-0455-02BB7CBE8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ear paw snowshoes stuck in snow">
            <a:extLst>
              <a:ext uri="{FF2B5EF4-FFF2-40B4-BE49-F238E27FC236}">
                <a16:creationId xmlns:a16="http://schemas.microsoft.com/office/drawing/2014/main" id="{30831576-D4B3-6E59-F173-277C70161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63" t="-2" r="16845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5BB247-4B32-B212-E062-11490CF4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/>
              <a:t>Le jeu </a:t>
            </a:r>
            <a:r>
              <a:rPr lang="en-US" sz="4000" dirty="0" err="1"/>
              <a:t>actif</a:t>
            </a:r>
            <a:r>
              <a:rPr lang="en-US" sz="4000" dirty="0"/>
              <a:t> à </a:t>
            </a:r>
            <a:r>
              <a:rPr lang="en-US" sz="4000" dirty="0" err="1"/>
              <a:t>l’extérieur</a:t>
            </a:r>
            <a:r>
              <a:rPr lang="en-US" sz="4000" dirty="0"/>
              <a:t> </a:t>
            </a:r>
            <a:r>
              <a:rPr lang="en-US" sz="4000" dirty="0" err="1"/>
              <a:t>développe</a:t>
            </a:r>
            <a:r>
              <a:rPr lang="en-US" sz="4000" dirty="0"/>
              <a:t> la </a:t>
            </a:r>
            <a:r>
              <a:rPr lang="en-US" sz="4000" dirty="0" err="1"/>
              <a:t>résilience</a:t>
            </a:r>
            <a:r>
              <a:rPr lang="en-US" sz="4000" dirty="0"/>
              <a:t> </a:t>
            </a:r>
            <a:r>
              <a:rPr lang="en-US" sz="4000" dirty="0" err="1"/>
              <a:t>climatique</a:t>
            </a:r>
            <a:r>
              <a:rPr lang="en-US" sz="4000" dirty="0"/>
              <a:t> et la gestion </a:t>
            </a:r>
            <a:r>
              <a:rPr lang="en-US" sz="4000" dirty="0" err="1"/>
              <a:t>responsable</a:t>
            </a:r>
            <a:r>
              <a:rPr lang="en-US" sz="4000" dirty="0"/>
              <a:t> pour un avenir viable</a:t>
            </a:r>
          </a:p>
        </p:txBody>
      </p:sp>
    </p:spTree>
    <p:extLst>
      <p:ext uri="{BB962C8B-B14F-4D97-AF65-F5344CB8AC3E}">
        <p14:creationId xmlns:p14="http://schemas.microsoft.com/office/powerpoint/2010/main" val="34350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hildren playing ice hockey outside">
            <a:extLst>
              <a:ext uri="{FF2B5EF4-FFF2-40B4-BE49-F238E27FC236}">
                <a16:creationId xmlns:a16="http://schemas.microsoft.com/office/drawing/2014/main" id="{D5984E8A-40B3-E607-B60D-5679D7748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C177B-874F-755C-FC00-B3136B463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26" y="743447"/>
            <a:ext cx="4684295" cy="23205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Le jeu </a:t>
            </a:r>
            <a:r>
              <a:rPr lang="en-US" sz="4800" dirty="0" err="1"/>
              <a:t>actif</a:t>
            </a:r>
            <a:r>
              <a:rPr lang="en-US" sz="4800" dirty="0"/>
              <a:t> à </a:t>
            </a:r>
            <a:r>
              <a:rPr lang="en-US" sz="4800" dirty="0" err="1"/>
              <a:t>l’extérieur</a:t>
            </a:r>
            <a:r>
              <a:rPr lang="en-US" sz="4800" dirty="0"/>
              <a:t> </a:t>
            </a:r>
            <a:r>
              <a:rPr lang="en-US" sz="4800" dirty="0" err="1"/>
              <a:t>relie</a:t>
            </a:r>
            <a:r>
              <a:rPr lang="en-US" sz="4800" dirty="0"/>
              <a:t> les </a:t>
            </a:r>
            <a:r>
              <a:rPr lang="en-US" sz="4800" dirty="0" err="1"/>
              <a:t>communautés</a:t>
            </a:r>
            <a:endParaRPr lang="en-US" sz="4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7253F-8A63-30F3-9C83-277FB0D2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743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D037BF-F2F0-631B-823F-2A22C1098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and reaching out to the ground&#10;&#10;AI-generated content may be incorrect.">
            <a:extLst>
              <a:ext uri="{FF2B5EF4-FFF2-40B4-BE49-F238E27FC236}">
                <a16:creationId xmlns:a16="http://schemas.microsoft.com/office/drawing/2014/main" id="{8A9F035B-B76C-E0F2-6469-35A394D649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64" r="14097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7C430A-C0A7-012E-201B-4F6371FA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Le jeu </a:t>
            </a:r>
            <a:r>
              <a:rPr lang="en-US" sz="4800" dirty="0" err="1"/>
              <a:t>actif</a:t>
            </a:r>
            <a:r>
              <a:rPr lang="en-US" sz="4800" dirty="0"/>
              <a:t> à </a:t>
            </a:r>
            <a:r>
              <a:rPr lang="en-US" sz="4800" dirty="0" err="1"/>
              <a:t>l’extérieur</a:t>
            </a:r>
            <a:r>
              <a:rPr lang="en-US" sz="4800" dirty="0"/>
              <a:t> </a:t>
            </a:r>
            <a:r>
              <a:rPr lang="en-US" sz="4800" dirty="0" err="1"/>
              <a:t>permet</a:t>
            </a:r>
            <a:r>
              <a:rPr lang="en-US" sz="4800" dirty="0"/>
              <a:t> </a:t>
            </a:r>
            <a:r>
              <a:rPr lang="en-US" sz="4800" dirty="0" err="1"/>
              <a:t>différentes</a:t>
            </a:r>
            <a:r>
              <a:rPr lang="en-US" sz="4800" dirty="0"/>
              <a:t> </a:t>
            </a:r>
            <a:r>
              <a:rPr lang="en-US" sz="4800" dirty="0" err="1"/>
              <a:t>possibilités</a:t>
            </a:r>
            <a:r>
              <a:rPr lang="en-US" sz="4800" dirty="0"/>
              <a:t> </a:t>
            </a:r>
            <a:r>
              <a:rPr lang="en-US" sz="4800" dirty="0" err="1"/>
              <a:t>d’apprentissage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781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359E0C-ECBF-6718-5571-FBC4ACEC1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eople running with surfboards">
            <a:extLst>
              <a:ext uri="{FF2B5EF4-FFF2-40B4-BE49-F238E27FC236}">
                <a16:creationId xmlns:a16="http://schemas.microsoft.com/office/drawing/2014/main" id="{4E5EC9DA-C81A-CE4A-0020-9E0BCBF92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32594" r="-7729" b="21306"/>
          <a:stretch>
            <a:fillRect/>
          </a:stretch>
        </p:blipFill>
        <p:spPr>
          <a:xfrm>
            <a:off x="-11358" y="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77C07F-9414-D46E-B32D-A7A11CDF0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Le jeu </a:t>
            </a:r>
            <a:r>
              <a:rPr lang="en-US" sz="4800" dirty="0" err="1"/>
              <a:t>actif</a:t>
            </a:r>
            <a:r>
              <a:rPr lang="en-US" sz="4800" dirty="0"/>
              <a:t> à </a:t>
            </a:r>
            <a:r>
              <a:rPr lang="en-US" sz="4800" dirty="0" err="1"/>
              <a:t>l’extérieur</a:t>
            </a:r>
            <a:r>
              <a:rPr lang="en-US" sz="4800" dirty="0"/>
              <a:t> </a:t>
            </a:r>
            <a:r>
              <a:rPr lang="en-US" sz="4800" dirty="0" err="1"/>
              <a:t>diminue</a:t>
            </a:r>
            <a:r>
              <a:rPr lang="en-US" sz="4800" dirty="0"/>
              <a:t> le temps passé à </a:t>
            </a:r>
            <a:r>
              <a:rPr lang="en-US" sz="4800" dirty="0" err="1"/>
              <a:t>l’intérieur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407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6">
            <a:extLst>
              <a:ext uri="{FF2B5EF4-FFF2-40B4-BE49-F238E27FC236}">
                <a16:creationId xmlns:a16="http://schemas.microsoft.com/office/drawing/2014/main" id="{13FABB93-8BA6-4DAD-3113-444E135A2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192657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ea typeface="ヒラギノ角ゴ Pro W3" pitchFamily="1" charset="-128"/>
                <a:cs typeface="Arial" panose="020B0604020202020204" pitchFamily="34" charset="0"/>
              </a:rPr>
              <a:t>Janssen. CJPH 107(6):e497-e499, 2016</a:t>
            </a:r>
          </a:p>
        </p:txBody>
      </p:sp>
      <p:sp>
        <p:nvSpPr>
          <p:cNvPr id="117764" name="TextBox 7">
            <a:extLst>
              <a:ext uri="{FF2B5EF4-FFF2-40B4-BE49-F238E27FC236}">
                <a16:creationId xmlns:a16="http://schemas.microsoft.com/office/drawing/2014/main" id="{632393C9-88B0-905A-3EEC-95A0968A6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07" y="641685"/>
            <a:ext cx="10923786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«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J’ai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vu des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avis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de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santé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publique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qui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recommandent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aux gens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d’éviter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de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sortir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à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l’aube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et au crepuscule,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là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où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les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moustiques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sont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le plus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actifs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tôt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le matin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ou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en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fin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d’après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-midi, pendant les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heures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de pointes de la circulation, et tard dans la matinée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jusqu’en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fin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d’après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-midi, pendant les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heures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de fort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ensoleillement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. Et, bien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sûr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, les enfants ne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devraient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pas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sortir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s’il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fait plus de 30°C,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ou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sous -20°C,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s’il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pleut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ou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s’il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fait noir. Si les parents et les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éducateurs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prêtaient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attention à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tous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ces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messages,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ils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croiraient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qu’il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n’est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jamais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sûr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pour les enfants de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sortir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et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bouger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!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Ces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messages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véhiculés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par les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organismes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de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santé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publique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au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sujet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des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activités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en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plein air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doivent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changer, passer de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l’évitement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à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l’adaptation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et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l’attenuation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. Par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exemple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s’il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pleut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, on ne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devrait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pas dire aux enfants de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rester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à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l’intérieur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. On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devrait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plutôt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les encourager à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enfiler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un manteau et des bottes de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pluie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, et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sortir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sauter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dans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une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flaque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d’eau</a:t>
            </a:r>
            <a:r>
              <a:rPr lang="en-US" altLang="en-US" sz="2500" dirty="0">
                <a:solidFill>
                  <a:srgbClr val="253626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. »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ABB93-8BA6-4DAD-3113-444E135A2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67437"/>
            <a:ext cx="1219200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Aptos" panose="020B00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Janssen. CJPH 107(6):e497-e499, 2016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dirty="0">
              <a:solidFill>
                <a:srgbClr val="FFFFFF"/>
              </a:solidFill>
              <a:latin typeface="Aptos" panose="020B0004020202020204" pitchFamily="34" charset="0"/>
              <a:ea typeface="ヒラギノ角ゴ Pro W3" pitchFamily="1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016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23FE4-192A-ADC0-7A4D-8AF14265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3400" dirty="0" err="1"/>
              <a:t>Émergence</a:t>
            </a:r>
            <a:r>
              <a:rPr lang="en-US" sz="3400" dirty="0"/>
              <a:t> de </a:t>
            </a:r>
            <a:r>
              <a:rPr lang="en-US" sz="3400" dirty="0" err="1"/>
              <a:t>domaines</a:t>
            </a:r>
            <a:r>
              <a:rPr lang="en-US" sz="3400" dirty="0"/>
              <a:t> : </a:t>
            </a:r>
            <a:br>
              <a:rPr lang="en-US" sz="3400" dirty="0"/>
            </a:br>
            <a:r>
              <a:rPr lang="en-US" sz="3400" dirty="0" err="1"/>
              <a:t>Élargir</a:t>
            </a:r>
            <a:r>
              <a:rPr lang="en-US" sz="3400" dirty="0"/>
              <a:t> les occasions de jeu </a:t>
            </a:r>
            <a:r>
              <a:rPr lang="en-US" sz="3400" dirty="0" err="1"/>
              <a:t>actif</a:t>
            </a:r>
            <a:r>
              <a:rPr lang="en-US" sz="3400" dirty="0"/>
              <a:t> à </a:t>
            </a:r>
            <a:r>
              <a:rPr lang="en-US" sz="3400" dirty="0" err="1"/>
              <a:t>l’extérieur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20E3-6ED6-D819-E2AC-2C744FF1A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9" y="2405067"/>
            <a:ext cx="6359711" cy="3729034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Le jeu </a:t>
            </a:r>
            <a:r>
              <a:rPr lang="en-US" sz="1600" dirty="0" err="1"/>
              <a:t>actif</a:t>
            </a:r>
            <a:r>
              <a:rPr lang="en-US" sz="1600" dirty="0"/>
              <a:t> à </a:t>
            </a:r>
            <a:r>
              <a:rPr lang="en-US" sz="1600" dirty="0" err="1"/>
              <a:t>l’extérieur</a:t>
            </a:r>
            <a:r>
              <a:rPr lang="en-US" sz="1600" dirty="0"/>
              <a:t> </a:t>
            </a:r>
            <a:r>
              <a:rPr lang="en-US" sz="1600" dirty="0" err="1"/>
              <a:t>peut</a:t>
            </a:r>
            <a:r>
              <a:rPr lang="en-US" sz="1600" dirty="0"/>
              <a:t>-il changer les habitudes de </a:t>
            </a:r>
            <a:r>
              <a:rPr lang="en-US" sz="1600" dirty="0" err="1"/>
              <a:t>mouvement</a:t>
            </a:r>
            <a:r>
              <a:rPr lang="en-US" sz="1600" dirty="0"/>
              <a:t> des </a:t>
            </a:r>
            <a:r>
              <a:rPr lang="en-US" sz="1600" dirty="0" err="1"/>
              <a:t>adultes</a:t>
            </a:r>
            <a:r>
              <a:rPr lang="en-US" sz="1600" dirty="0"/>
              <a:t> ?</a:t>
            </a:r>
          </a:p>
          <a:p>
            <a:r>
              <a:rPr lang="en-US" sz="1600" dirty="0"/>
              <a:t>Le jeu risqué à </a:t>
            </a:r>
            <a:r>
              <a:rPr lang="en-US" sz="1600" dirty="0" err="1"/>
              <a:t>l’extérieur</a:t>
            </a:r>
            <a:r>
              <a:rPr lang="en-US" sz="1600" dirty="0"/>
              <a:t> </a:t>
            </a:r>
            <a:r>
              <a:rPr lang="en-US" sz="1600" dirty="0" err="1"/>
              <a:t>peut</a:t>
            </a:r>
            <a:r>
              <a:rPr lang="en-US" sz="1600" dirty="0"/>
              <a:t>-il </a:t>
            </a:r>
            <a:r>
              <a:rPr lang="en-US" sz="1600" dirty="0" err="1"/>
              <a:t>être</a:t>
            </a:r>
            <a:r>
              <a:rPr lang="en-US" sz="1600" dirty="0"/>
              <a:t> un </a:t>
            </a:r>
            <a:r>
              <a:rPr lang="en-US" sz="1600" dirty="0" err="1"/>
              <a:t>élément</a:t>
            </a:r>
            <a:r>
              <a:rPr lang="en-US" sz="1600" dirty="0"/>
              <a:t> </a:t>
            </a:r>
            <a:r>
              <a:rPr lang="en-US" sz="1600" dirty="0" err="1"/>
              <a:t>clé</a:t>
            </a:r>
            <a:r>
              <a:rPr lang="en-US" sz="1600" dirty="0"/>
              <a:t> pour la </a:t>
            </a:r>
            <a:r>
              <a:rPr lang="en-US" sz="1600" dirty="0" err="1"/>
              <a:t>plasticité</a:t>
            </a:r>
            <a:r>
              <a:rPr lang="en-US" sz="1600" dirty="0"/>
              <a:t> </a:t>
            </a:r>
            <a:r>
              <a:rPr lang="en-US" sz="1600" dirty="0" err="1"/>
              <a:t>cérébrale</a:t>
            </a:r>
            <a:r>
              <a:rPr lang="en-US" sz="1600" dirty="0"/>
              <a:t> ?</a:t>
            </a:r>
          </a:p>
          <a:p>
            <a:r>
              <a:rPr lang="en-US" sz="1600" dirty="0"/>
              <a:t>À quoi </a:t>
            </a:r>
            <a:r>
              <a:rPr lang="en-US" sz="1600" dirty="0" err="1"/>
              <a:t>ressemble</a:t>
            </a:r>
            <a:r>
              <a:rPr lang="en-US" sz="1600" dirty="0"/>
              <a:t> le jeu </a:t>
            </a:r>
            <a:r>
              <a:rPr lang="en-US" sz="1600" dirty="0" err="1"/>
              <a:t>actif</a:t>
            </a:r>
            <a:r>
              <a:rPr lang="en-US" sz="1600" dirty="0"/>
              <a:t> à </a:t>
            </a:r>
            <a:r>
              <a:rPr lang="en-US" sz="1600" dirty="0" err="1"/>
              <a:t>l’extérieur</a:t>
            </a:r>
            <a:r>
              <a:rPr lang="en-US" sz="1600" dirty="0"/>
              <a:t> à travers le monde ?</a:t>
            </a:r>
          </a:p>
          <a:p>
            <a:r>
              <a:rPr lang="en-US" sz="1600" dirty="0"/>
              <a:t>Comment </a:t>
            </a:r>
            <a:r>
              <a:rPr lang="en-US" sz="1600" dirty="0" err="1"/>
              <a:t>combler</a:t>
            </a:r>
            <a:r>
              <a:rPr lang="en-US" sz="1600" dirty="0"/>
              <a:t> le </a:t>
            </a:r>
            <a:r>
              <a:rPr lang="en-US" sz="1600" dirty="0" err="1"/>
              <a:t>fossé</a:t>
            </a:r>
            <a:r>
              <a:rPr lang="en-US" sz="1600" dirty="0"/>
              <a:t> entre la recherche et le jeu dans le monde </a:t>
            </a:r>
            <a:r>
              <a:rPr lang="en-US" sz="1600" dirty="0" err="1"/>
              <a:t>réel</a:t>
            </a:r>
            <a:r>
              <a:rPr lang="en-US" sz="1600" dirty="0"/>
              <a:t> ?</a:t>
            </a:r>
          </a:p>
          <a:p>
            <a:r>
              <a:rPr lang="en-US" sz="1600" dirty="0"/>
              <a:t>Les écoles et les </a:t>
            </a:r>
            <a:r>
              <a:rPr lang="en-US" sz="1600" dirty="0" err="1"/>
              <a:t>cours</a:t>
            </a:r>
            <a:r>
              <a:rPr lang="en-US" sz="1600" dirty="0"/>
              <a:t> </a:t>
            </a:r>
            <a:r>
              <a:rPr lang="en-US" sz="1600" dirty="0" err="1"/>
              <a:t>d'école</a:t>
            </a:r>
            <a:r>
              <a:rPr lang="en-US" sz="1600" dirty="0"/>
              <a:t> </a:t>
            </a:r>
            <a:r>
              <a:rPr lang="en-US" sz="1600" dirty="0" err="1"/>
              <a:t>peuvent-elles</a:t>
            </a:r>
            <a:r>
              <a:rPr lang="en-US" sz="1600" dirty="0"/>
              <a:t> </a:t>
            </a:r>
            <a:r>
              <a:rPr lang="en-US" sz="1600" dirty="0" err="1"/>
              <a:t>être</a:t>
            </a:r>
            <a:r>
              <a:rPr lang="en-US" sz="1600" dirty="0"/>
              <a:t> </a:t>
            </a:r>
            <a:r>
              <a:rPr lang="en-US" sz="1600" dirty="0" err="1"/>
              <a:t>repensées</a:t>
            </a:r>
            <a:r>
              <a:rPr lang="en-US" sz="1600" dirty="0"/>
              <a:t> et </a:t>
            </a:r>
            <a:r>
              <a:rPr lang="en-US" sz="1600" dirty="0" err="1"/>
              <a:t>réaménagées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terrains de jeux </a:t>
            </a:r>
            <a:r>
              <a:rPr lang="en-US" sz="1600" dirty="0" err="1"/>
              <a:t>favorisant</a:t>
            </a:r>
            <a:r>
              <a:rPr lang="en-US" sz="1600" dirty="0"/>
              <a:t> </a:t>
            </a:r>
            <a:r>
              <a:rPr lang="en-US" sz="1600" dirty="0" err="1"/>
              <a:t>l'activité</a:t>
            </a:r>
            <a:r>
              <a:rPr lang="en-US" sz="1600" dirty="0"/>
              <a:t> physique, la </a:t>
            </a:r>
            <a:r>
              <a:rPr lang="en-US" sz="1600" dirty="0" err="1"/>
              <a:t>créativité</a:t>
            </a:r>
            <a:r>
              <a:rPr lang="en-US" sz="1600" dirty="0"/>
              <a:t> et </a:t>
            </a:r>
            <a:r>
              <a:rPr lang="en-US" sz="1600" dirty="0" err="1"/>
              <a:t>l'apprentissage</a:t>
            </a:r>
            <a:r>
              <a:rPr lang="en-US" sz="1600" dirty="0"/>
              <a:t> ?</a:t>
            </a:r>
          </a:p>
          <a:p>
            <a:r>
              <a:rPr lang="en-US" sz="1600" dirty="0"/>
              <a:t>Comment </a:t>
            </a:r>
            <a:r>
              <a:rPr lang="en-US" sz="1600" dirty="0" err="1"/>
              <a:t>concevoir</a:t>
            </a:r>
            <a:r>
              <a:rPr lang="en-US" sz="1600" dirty="0"/>
              <a:t> des </a:t>
            </a:r>
            <a:r>
              <a:rPr lang="en-US" sz="1600" dirty="0" err="1"/>
              <a:t>villes</a:t>
            </a:r>
            <a:r>
              <a:rPr lang="en-US" sz="1600" dirty="0"/>
              <a:t> qui </a:t>
            </a:r>
            <a:r>
              <a:rPr lang="en-US" sz="1600" dirty="0" err="1"/>
              <a:t>invitent</a:t>
            </a:r>
            <a:r>
              <a:rPr lang="en-US" sz="1600" dirty="0"/>
              <a:t> au jeu à </a:t>
            </a:r>
            <a:r>
              <a:rPr lang="en-US" sz="1600" dirty="0" err="1"/>
              <a:t>chaque</a:t>
            </a:r>
            <a:r>
              <a:rPr lang="en-US" sz="1600" dirty="0"/>
              <a:t> coin de rue ?</a:t>
            </a:r>
          </a:p>
          <a:p>
            <a:r>
              <a:rPr lang="en-US" sz="1600" dirty="0"/>
              <a:t>Le jeu </a:t>
            </a:r>
            <a:r>
              <a:rPr lang="en-US" sz="1600" dirty="0" err="1"/>
              <a:t>actif</a:t>
            </a:r>
            <a:r>
              <a:rPr lang="en-US" sz="1600" dirty="0"/>
              <a:t> à </a:t>
            </a:r>
            <a:r>
              <a:rPr lang="en-US" sz="1600" dirty="0" err="1"/>
              <a:t>l’extérieur</a:t>
            </a:r>
            <a:r>
              <a:rPr lang="en-US" sz="1600" dirty="0"/>
              <a:t> </a:t>
            </a:r>
            <a:r>
              <a:rPr lang="en-US" sz="1600" dirty="0" err="1"/>
              <a:t>peut</a:t>
            </a:r>
            <a:r>
              <a:rPr lang="en-US" sz="1600" dirty="0"/>
              <a:t>-il </a:t>
            </a:r>
            <a:r>
              <a:rPr lang="en-US" sz="1600" dirty="0" err="1"/>
              <a:t>mener</a:t>
            </a:r>
            <a:r>
              <a:rPr lang="en-US" sz="1600" dirty="0"/>
              <a:t> à la </a:t>
            </a:r>
            <a:r>
              <a:rPr lang="en-US" sz="1600" dirty="0" err="1"/>
              <a:t>durabilité</a:t>
            </a:r>
            <a:r>
              <a:rPr lang="en-US" sz="1600" dirty="0"/>
              <a:t> </a:t>
            </a:r>
            <a:r>
              <a:rPr lang="en-US" sz="1600" dirty="0" err="1"/>
              <a:t>mondiale</a:t>
            </a:r>
            <a:r>
              <a:rPr lang="en-US" sz="1600" dirty="0"/>
              <a:t> ?</a:t>
            </a:r>
          </a:p>
          <a:p>
            <a:r>
              <a:rPr lang="en-US" sz="1600" dirty="0"/>
              <a:t>Avec les </a:t>
            </a:r>
            <a:r>
              <a:rPr lang="en-US" sz="1600" dirty="0" err="1"/>
              <a:t>préoccupations</a:t>
            </a:r>
            <a:r>
              <a:rPr lang="en-US" sz="1600" dirty="0"/>
              <a:t> </a:t>
            </a:r>
            <a:r>
              <a:rPr lang="en-US" sz="1600" dirty="0" err="1"/>
              <a:t>croissantes</a:t>
            </a:r>
            <a:r>
              <a:rPr lang="en-US" sz="1600" dirty="0"/>
              <a:t> </a:t>
            </a:r>
            <a:r>
              <a:rPr lang="en-US" sz="1600" dirty="0" err="1"/>
              <a:t>concernant</a:t>
            </a:r>
            <a:r>
              <a:rPr lang="en-US" sz="1600" dirty="0"/>
              <a:t> le temps passé </a:t>
            </a:r>
            <a:r>
              <a:rPr lang="en-US" sz="1600" dirty="0" err="1"/>
              <a:t>devant</a:t>
            </a:r>
            <a:r>
              <a:rPr lang="en-US" sz="1600" dirty="0"/>
              <a:t> les </a:t>
            </a:r>
            <a:r>
              <a:rPr lang="en-US" sz="1600" dirty="0" err="1"/>
              <a:t>écrans</a:t>
            </a:r>
            <a:r>
              <a:rPr lang="en-US" sz="1600" dirty="0"/>
              <a:t>, </a:t>
            </a:r>
            <a:r>
              <a:rPr lang="en-US" sz="1600" dirty="0" err="1"/>
              <a:t>l'anxiété</a:t>
            </a:r>
            <a:r>
              <a:rPr lang="en-US" sz="1600" dirty="0"/>
              <a:t> et la solitude, le jeu </a:t>
            </a:r>
            <a:r>
              <a:rPr lang="en-US" sz="1600" dirty="0" err="1"/>
              <a:t>actif</a:t>
            </a:r>
            <a:r>
              <a:rPr lang="en-US" sz="1600" dirty="0"/>
              <a:t> à </a:t>
            </a:r>
            <a:r>
              <a:rPr lang="en-US" sz="1600" dirty="0" err="1"/>
              <a:t>l’extérieur</a:t>
            </a:r>
            <a:r>
              <a:rPr lang="en-US" sz="1600" dirty="0"/>
              <a:t> </a:t>
            </a:r>
            <a:r>
              <a:rPr lang="en-US" sz="1600" dirty="0" err="1"/>
              <a:t>peut</a:t>
            </a:r>
            <a:r>
              <a:rPr lang="en-US" sz="1600" dirty="0"/>
              <a:t>-il </a:t>
            </a:r>
            <a:r>
              <a:rPr lang="en-US" sz="1600" dirty="0" err="1"/>
              <a:t>être</a:t>
            </a:r>
            <a:r>
              <a:rPr lang="en-US" sz="1600" dirty="0"/>
              <a:t> un </a:t>
            </a:r>
            <a:r>
              <a:rPr lang="en-US" sz="1600" dirty="0" err="1"/>
              <a:t>remède</a:t>
            </a:r>
            <a:r>
              <a:rPr lang="en-US" sz="1600" dirty="0"/>
              <a:t> </a:t>
            </a:r>
            <a:r>
              <a:rPr lang="en-US" sz="1600" dirty="0" err="1"/>
              <a:t>efficace</a:t>
            </a:r>
            <a:r>
              <a:rPr lang="en-US" sz="1600" dirty="0"/>
              <a:t> </a:t>
            </a:r>
            <a:r>
              <a:rPr lang="en-US" sz="1600" dirty="0" err="1"/>
              <a:t>contre</a:t>
            </a:r>
            <a:r>
              <a:rPr lang="en-US" sz="1600" dirty="0"/>
              <a:t> les </a:t>
            </a:r>
            <a:r>
              <a:rPr lang="en-US" sz="1600" dirty="0" err="1"/>
              <a:t>effets</a:t>
            </a:r>
            <a:r>
              <a:rPr lang="en-US" sz="1600" dirty="0"/>
              <a:t> </a:t>
            </a:r>
            <a:r>
              <a:rPr lang="en-US" sz="1600" dirty="0" err="1"/>
              <a:t>néfastes</a:t>
            </a:r>
            <a:r>
              <a:rPr lang="en-US" sz="1600" dirty="0"/>
              <a:t> de </a:t>
            </a:r>
            <a:r>
              <a:rPr lang="en-US" sz="1600" dirty="0" err="1"/>
              <a:t>l'utilisation</a:t>
            </a:r>
            <a:r>
              <a:rPr lang="en-US" sz="1600" dirty="0"/>
              <a:t> des </a:t>
            </a:r>
            <a:r>
              <a:rPr lang="en-US" sz="1600" dirty="0" err="1"/>
              <a:t>réseaux</a:t>
            </a:r>
            <a:r>
              <a:rPr lang="en-US" sz="1600" dirty="0"/>
              <a:t> </a:t>
            </a:r>
            <a:r>
              <a:rPr lang="en-US" sz="1600" dirty="0" err="1"/>
              <a:t>sociaux</a:t>
            </a:r>
            <a:r>
              <a:rPr lang="en-US" sz="1600" dirty="0"/>
              <a:t> ?</a:t>
            </a:r>
          </a:p>
        </p:txBody>
      </p:sp>
      <p:pic>
        <p:nvPicPr>
          <p:cNvPr id="7" name="Picture 6" descr="Grilled marshmallows on stick">
            <a:extLst>
              <a:ext uri="{FF2B5EF4-FFF2-40B4-BE49-F238E27FC236}">
                <a16:creationId xmlns:a16="http://schemas.microsoft.com/office/drawing/2014/main" id="{E13ABA72-66EB-4BF3-2166-E1E23F63E5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r="32074" b="-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46C5C-AFC8-63DF-7BA3-2749F08B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1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ands holding each other's wrists and interlinked to form a circle">
            <a:extLst>
              <a:ext uri="{FF2B5EF4-FFF2-40B4-BE49-F238E27FC236}">
                <a16:creationId xmlns:a16="http://schemas.microsoft.com/office/drawing/2014/main" id="{656FFFF9-EEBB-4D04-A041-C7E46122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91" r="199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10A55-EFCA-5FD9-827F-F0B10A21C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100" dirty="0"/>
              <a:t>Un </a:t>
            </a:r>
            <a:r>
              <a:rPr lang="en-US" sz="3100" dirty="0" err="1"/>
              <a:t>appel</a:t>
            </a:r>
            <a:r>
              <a:rPr lang="en-US" sz="3100" dirty="0"/>
              <a:t> à </a:t>
            </a:r>
            <a:r>
              <a:rPr lang="en-US" sz="3100" dirty="0" err="1"/>
              <a:t>l’action</a:t>
            </a:r>
            <a:r>
              <a:rPr lang="en-US" sz="3100" dirty="0"/>
              <a:t> : </a:t>
            </a:r>
            <a:br>
              <a:rPr lang="en-US" sz="3100" dirty="0"/>
            </a:br>
            <a:r>
              <a:rPr lang="en-US" sz="3100" dirty="0" err="1"/>
              <a:t>Recommandations</a:t>
            </a:r>
            <a:r>
              <a:rPr lang="en-US" sz="3100" dirty="0"/>
              <a:t> pour </a:t>
            </a:r>
            <a:r>
              <a:rPr lang="en-US" sz="3100" dirty="0" err="1"/>
              <a:t>favoriser</a:t>
            </a:r>
            <a:r>
              <a:rPr lang="en-US" sz="3100" dirty="0"/>
              <a:t> le jeu </a:t>
            </a:r>
            <a:r>
              <a:rPr lang="en-US" sz="3100" dirty="0" err="1"/>
              <a:t>actif</a:t>
            </a:r>
            <a:r>
              <a:rPr lang="en-US" sz="3100" dirty="0"/>
              <a:t> à </a:t>
            </a:r>
            <a:r>
              <a:rPr lang="en-US" sz="3100" dirty="0" err="1"/>
              <a:t>l’extérieur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73E3D-E432-F078-D766-1694AE92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Sociétés</a:t>
            </a:r>
          </a:p>
          <a:p>
            <a:r>
              <a:rPr lang="en-US" sz="2000" dirty="0"/>
              <a:t>Recherche et surveillance</a:t>
            </a:r>
          </a:p>
          <a:p>
            <a:r>
              <a:rPr lang="en-US" sz="2000" dirty="0"/>
              <a:t>Politiques et </a:t>
            </a:r>
            <a:r>
              <a:rPr lang="en-US" sz="2000" dirty="0" err="1"/>
              <a:t>législation</a:t>
            </a:r>
            <a:endParaRPr lang="en-US" sz="2000" dirty="0"/>
          </a:p>
          <a:p>
            <a:r>
              <a:rPr lang="en-US" sz="2000" dirty="0" err="1"/>
              <a:t>Éducation</a:t>
            </a:r>
            <a:r>
              <a:rPr lang="en-US" sz="2000" dirty="0"/>
              <a:t> et écoles</a:t>
            </a:r>
          </a:p>
          <a:p>
            <a:r>
              <a:rPr lang="en-US" sz="2000" dirty="0" err="1"/>
              <a:t>Santé</a:t>
            </a:r>
            <a:r>
              <a:rPr lang="en-US" sz="2000" dirty="0"/>
              <a:t> </a:t>
            </a:r>
            <a:r>
              <a:rPr lang="en-US" sz="2000" dirty="0" err="1"/>
              <a:t>publique</a:t>
            </a:r>
            <a:r>
              <a:rPr lang="en-US" sz="2000" dirty="0"/>
              <a:t> et </a:t>
            </a:r>
            <a:r>
              <a:rPr lang="en-US" sz="2000" dirty="0" err="1"/>
              <a:t>soins</a:t>
            </a:r>
            <a:r>
              <a:rPr lang="en-US" sz="2000" dirty="0"/>
              <a:t> de </a:t>
            </a:r>
            <a:r>
              <a:rPr lang="en-US" sz="2000" dirty="0" err="1"/>
              <a:t>santé</a:t>
            </a:r>
            <a:endParaRPr lang="en-US" sz="2000" dirty="0"/>
          </a:p>
          <a:p>
            <a:r>
              <a:rPr lang="en-US" sz="2000" dirty="0" err="1"/>
              <a:t>Urbanistes</a:t>
            </a:r>
            <a:endParaRPr lang="en-US" sz="2000" dirty="0"/>
          </a:p>
          <a:p>
            <a:r>
              <a:rPr lang="en-US" sz="2000" dirty="0" err="1"/>
              <a:t>Communautés</a:t>
            </a:r>
            <a:endParaRPr lang="en-US" sz="2000" dirty="0"/>
          </a:p>
          <a:p>
            <a:r>
              <a:rPr lang="en-US" sz="2000" dirty="0" err="1"/>
              <a:t>Familles</a:t>
            </a:r>
            <a:endParaRPr lang="en-US" sz="2000" dirty="0"/>
          </a:p>
          <a:p>
            <a:r>
              <a:rPr lang="en-US" sz="2000" dirty="0" err="1"/>
              <a:t>Individus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D3A77-B2F8-7F89-3FDD-77C39353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82C2F-2BD9-5509-BC5D-9F1FBE044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8" y="723898"/>
            <a:ext cx="6125595" cy="149542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Sociétés : </a:t>
            </a:r>
            <a:br>
              <a:rPr lang="en-US" sz="4000" dirty="0"/>
            </a:br>
            <a:r>
              <a:rPr lang="en-US" sz="4000" dirty="0" err="1"/>
              <a:t>Valorisez</a:t>
            </a:r>
            <a:r>
              <a:rPr lang="en-US" sz="4000" dirty="0"/>
              <a:t> le jeu ! </a:t>
            </a:r>
            <a:r>
              <a:rPr lang="en-US" sz="4000" dirty="0" err="1"/>
              <a:t>Protégez</a:t>
            </a:r>
            <a:r>
              <a:rPr lang="en-US" sz="4000" dirty="0"/>
              <a:t> le jeu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ACB1F-20D9-B218-1E98-52D5BBE2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lvl="0"/>
            <a:r>
              <a:rPr lang="en-CA" sz="2000" b="1" dirty="0" err="1"/>
              <a:t>Encouragez</a:t>
            </a:r>
            <a:r>
              <a:rPr lang="en-CA" sz="2000" dirty="0"/>
              <a:t> </a:t>
            </a:r>
            <a:r>
              <a:rPr lang="en-CA" sz="2000" dirty="0" err="1"/>
              <a:t>une</a:t>
            </a:r>
            <a:r>
              <a:rPr lang="en-CA" sz="2000" dirty="0"/>
              <a:t> culture qui valorise et </a:t>
            </a:r>
            <a:r>
              <a:rPr lang="en-CA" sz="2000" dirty="0" err="1"/>
              <a:t>privilégie</a:t>
            </a:r>
            <a:r>
              <a:rPr lang="en-CA" sz="2000" dirty="0"/>
              <a:t> le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 dans la vie de </a:t>
            </a:r>
            <a:r>
              <a:rPr lang="en-CA" sz="2000" dirty="0" err="1"/>
              <a:t>tous</a:t>
            </a:r>
            <a:r>
              <a:rPr lang="en-CA" sz="2000" dirty="0"/>
              <a:t> les </a:t>
            </a:r>
            <a:r>
              <a:rPr lang="en-CA" sz="2000" dirty="0" err="1"/>
              <a:t>jours</a:t>
            </a:r>
            <a:r>
              <a:rPr lang="en-CA" sz="2000" dirty="0"/>
              <a:t>.</a:t>
            </a:r>
          </a:p>
          <a:p>
            <a:pPr lvl="0"/>
            <a:r>
              <a:rPr lang="en-CA" sz="2000" b="1" dirty="0" err="1"/>
              <a:t>Créez</a:t>
            </a:r>
            <a:r>
              <a:rPr lang="en-CA" sz="2000" dirty="0"/>
              <a:t> et </a:t>
            </a:r>
            <a:r>
              <a:rPr lang="en-CA" sz="2000" dirty="0" err="1"/>
              <a:t>améliorer</a:t>
            </a:r>
            <a:r>
              <a:rPr lang="en-CA" sz="2000" dirty="0"/>
              <a:t> </a:t>
            </a:r>
            <a:r>
              <a:rPr lang="en-CA" sz="2000" dirty="0" err="1"/>
              <a:t>l’accès</a:t>
            </a:r>
            <a:r>
              <a:rPr lang="en-CA" sz="2000" dirty="0"/>
              <a:t> à des </a:t>
            </a:r>
            <a:r>
              <a:rPr lang="en-CA" sz="2000" dirty="0" err="1"/>
              <a:t>espaces</a:t>
            </a:r>
            <a:r>
              <a:rPr lang="en-CA" sz="2000" dirty="0"/>
              <a:t> </a:t>
            </a:r>
            <a:r>
              <a:rPr lang="en-CA" sz="2000" dirty="0" err="1"/>
              <a:t>où</a:t>
            </a:r>
            <a:r>
              <a:rPr lang="en-CA" sz="2000" dirty="0"/>
              <a:t> chacun </a:t>
            </a:r>
            <a:r>
              <a:rPr lang="en-CA" sz="2000" dirty="0" err="1"/>
              <a:t>peut</a:t>
            </a:r>
            <a:r>
              <a:rPr lang="en-CA" sz="2000" dirty="0"/>
              <a:t> </a:t>
            </a:r>
            <a:r>
              <a:rPr lang="en-CA" sz="2000" dirty="0" err="1"/>
              <a:t>pratiquer</a:t>
            </a:r>
            <a:r>
              <a:rPr lang="en-CA" sz="2000" dirty="0"/>
              <a:t> le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.</a:t>
            </a:r>
          </a:p>
          <a:p>
            <a:pPr lvl="0"/>
            <a:r>
              <a:rPr lang="en-CA" sz="2000" b="1" dirty="0" err="1"/>
              <a:t>Encouragez</a:t>
            </a:r>
            <a:r>
              <a:rPr lang="en-CA" sz="2000" b="1" dirty="0"/>
              <a:t> </a:t>
            </a:r>
            <a:r>
              <a:rPr lang="en-CA" sz="2000" dirty="0"/>
              <a:t>la collaboration entre les équipes de recherche, le personnel de </a:t>
            </a:r>
            <a:r>
              <a:rPr lang="en-CA" sz="2000" dirty="0" err="1"/>
              <a:t>l’éducation</a:t>
            </a:r>
            <a:r>
              <a:rPr lang="en-CA" sz="2000" dirty="0"/>
              <a:t>, les </a:t>
            </a:r>
            <a:r>
              <a:rPr lang="en-CA" sz="2000" dirty="0" err="1"/>
              <a:t>urbanistes</a:t>
            </a:r>
            <a:r>
              <a:rPr lang="en-CA" sz="2000" dirty="0"/>
              <a:t>, le personnel </a:t>
            </a:r>
            <a:r>
              <a:rPr lang="en-CA" sz="2000" dirty="0" err="1"/>
              <a:t>professionnel</a:t>
            </a:r>
            <a:r>
              <a:rPr lang="en-CA" sz="2000" dirty="0"/>
              <a:t> de la </a:t>
            </a:r>
            <a:r>
              <a:rPr lang="en-CA" sz="2000" dirty="0" err="1"/>
              <a:t>santé</a:t>
            </a:r>
            <a:r>
              <a:rPr lang="en-CA" sz="2000" dirty="0"/>
              <a:t>, et les </a:t>
            </a:r>
            <a:r>
              <a:rPr lang="en-CA" sz="2000" dirty="0" err="1"/>
              <a:t>décideurs</a:t>
            </a:r>
            <a:r>
              <a:rPr lang="en-CA" sz="2000" dirty="0"/>
              <a:t> et </a:t>
            </a:r>
            <a:r>
              <a:rPr lang="en-CA" sz="2000" dirty="0" err="1"/>
              <a:t>décideuses</a:t>
            </a:r>
            <a:r>
              <a:rPr lang="en-CA" sz="2000" dirty="0"/>
              <a:t> politiques pour faire du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 </a:t>
            </a:r>
            <a:r>
              <a:rPr lang="en-CA" sz="2000" dirty="0" err="1"/>
              <a:t>une</a:t>
            </a:r>
            <a:r>
              <a:rPr lang="en-CA" sz="2000" dirty="0"/>
              <a:t> </a:t>
            </a:r>
            <a:r>
              <a:rPr lang="en-CA" sz="2000" dirty="0" err="1"/>
              <a:t>priorité</a:t>
            </a:r>
            <a:r>
              <a:rPr lang="en-CA" sz="2000" dirty="0"/>
              <a:t> </a:t>
            </a:r>
            <a:r>
              <a:rPr lang="en-CA" sz="2000" dirty="0" err="1"/>
              <a:t>en</a:t>
            </a:r>
            <a:r>
              <a:rPr lang="en-CA" sz="2000" dirty="0"/>
              <a:t> matière de </a:t>
            </a:r>
            <a:r>
              <a:rPr lang="en-CA" sz="2000" dirty="0" err="1"/>
              <a:t>santé</a:t>
            </a:r>
            <a:r>
              <a:rPr lang="en-CA" sz="2000" dirty="0"/>
              <a:t>.</a:t>
            </a:r>
          </a:p>
        </p:txBody>
      </p:sp>
      <p:pic>
        <p:nvPicPr>
          <p:cNvPr id="17" name="Picture 16" descr="Ice hockey players skating towards puck">
            <a:extLst>
              <a:ext uri="{FF2B5EF4-FFF2-40B4-BE49-F238E27FC236}">
                <a16:creationId xmlns:a16="http://schemas.microsoft.com/office/drawing/2014/main" id="{2CD2B8E5-C613-3B69-7384-7D96F7CA5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3" r="2225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9C5C8-CF6B-A898-F3EA-91C30767B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2A0CC-A3C9-76D3-1278-A62C2E003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Recherche et surveillance : </a:t>
            </a:r>
            <a:r>
              <a:rPr lang="en-US" sz="4000" dirty="0" err="1"/>
              <a:t>Étudiez</a:t>
            </a:r>
            <a:r>
              <a:rPr lang="en-US" sz="4000" dirty="0"/>
              <a:t> le, Suivez le, </a:t>
            </a:r>
            <a:r>
              <a:rPr lang="en-US" sz="4000" dirty="0" err="1"/>
              <a:t>Comprenez</a:t>
            </a:r>
            <a:r>
              <a:rPr lang="en-US" sz="4000" dirty="0"/>
              <a:t> le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9874-8F67-8B64-59B3-0D1687A4F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lvl="0"/>
            <a:r>
              <a:rPr lang="en-CA" sz="2000" b="1" dirty="0" err="1"/>
              <a:t>Investissez</a:t>
            </a:r>
            <a:r>
              <a:rPr lang="en-CA" sz="2000" dirty="0"/>
              <a:t> dans les systems de </a:t>
            </a:r>
            <a:r>
              <a:rPr lang="en-CA" sz="2000" dirty="0" err="1"/>
              <a:t>collecte</a:t>
            </a:r>
            <a:r>
              <a:rPr lang="en-CA" sz="2000" dirty="0"/>
              <a:t> et de </a:t>
            </a:r>
            <a:r>
              <a:rPr lang="en-CA" sz="2000" dirty="0" err="1"/>
              <a:t>suivi</a:t>
            </a:r>
            <a:r>
              <a:rPr lang="en-CA" sz="2000" dirty="0"/>
              <a:t> des données </a:t>
            </a:r>
            <a:r>
              <a:rPr lang="en-CA" sz="2000" dirty="0" err="1"/>
              <a:t>afin</a:t>
            </a:r>
            <a:r>
              <a:rPr lang="en-CA" sz="2000" dirty="0"/>
              <a:t> de </a:t>
            </a:r>
            <a:r>
              <a:rPr lang="en-CA" sz="2000" dirty="0" err="1"/>
              <a:t>suivre</a:t>
            </a:r>
            <a:r>
              <a:rPr lang="en-CA" sz="2000" dirty="0"/>
              <a:t> les tendances </a:t>
            </a:r>
            <a:r>
              <a:rPr lang="en-CA" sz="2000" dirty="0" err="1"/>
              <a:t>en</a:t>
            </a:r>
            <a:r>
              <a:rPr lang="en-CA" sz="2000" dirty="0"/>
              <a:t> matière de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 et </a:t>
            </a:r>
            <a:r>
              <a:rPr lang="en-CA" sz="2000" dirty="0" err="1"/>
              <a:t>d’identifier</a:t>
            </a:r>
            <a:r>
              <a:rPr lang="en-CA" sz="2000" dirty="0"/>
              <a:t> les lacunes et les </a:t>
            </a:r>
            <a:r>
              <a:rPr lang="en-CA" sz="2000" dirty="0" err="1"/>
              <a:t>inégalités</a:t>
            </a:r>
            <a:r>
              <a:rPr lang="en-CA" sz="2000" dirty="0"/>
              <a:t>.</a:t>
            </a:r>
          </a:p>
          <a:p>
            <a:pPr lvl="0"/>
            <a:r>
              <a:rPr lang="en-CA" sz="2000" b="1" dirty="0" err="1"/>
              <a:t>Explorez</a:t>
            </a:r>
            <a:r>
              <a:rPr lang="en-CA" sz="2000" dirty="0"/>
              <a:t> la </a:t>
            </a:r>
            <a:r>
              <a:rPr lang="en-CA" sz="2000" dirty="0" err="1"/>
              <a:t>qualité</a:t>
            </a:r>
            <a:r>
              <a:rPr lang="en-CA" sz="2000" dirty="0"/>
              <a:t> et la </a:t>
            </a:r>
            <a:r>
              <a:rPr lang="en-CA" sz="2000" dirty="0" err="1"/>
              <a:t>quantité</a:t>
            </a:r>
            <a:r>
              <a:rPr lang="en-CA" sz="2000" dirty="0"/>
              <a:t> </a:t>
            </a:r>
            <a:r>
              <a:rPr lang="en-CA" sz="2000" dirty="0" err="1"/>
              <a:t>optimale</a:t>
            </a:r>
            <a:r>
              <a:rPr lang="en-CA" sz="2000" dirty="0"/>
              <a:t> du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 pour des </a:t>
            </a:r>
            <a:r>
              <a:rPr lang="en-CA" sz="2000" dirty="0" err="1"/>
              <a:t>personnes</a:t>
            </a:r>
            <a:r>
              <a:rPr lang="en-CA" sz="2000" dirty="0"/>
              <a:t> et des </a:t>
            </a:r>
            <a:r>
              <a:rPr lang="en-CA" sz="2000" dirty="0" err="1"/>
              <a:t>communautés</a:t>
            </a:r>
            <a:r>
              <a:rPr lang="en-CA" sz="2000" dirty="0"/>
              <a:t> </a:t>
            </a:r>
            <a:r>
              <a:rPr lang="en-CA" sz="2000" dirty="0" err="1"/>
              <a:t>en</a:t>
            </a:r>
            <a:r>
              <a:rPr lang="en-CA" sz="2000" dirty="0"/>
              <a:t> </a:t>
            </a:r>
            <a:r>
              <a:rPr lang="en-CA" sz="2000" dirty="0" err="1"/>
              <a:t>santé</a:t>
            </a:r>
            <a:r>
              <a:rPr lang="en-CA" sz="2000" dirty="0"/>
              <a:t>.</a:t>
            </a:r>
          </a:p>
          <a:p>
            <a:pPr lvl="0"/>
            <a:r>
              <a:rPr lang="en-CA" sz="2000" b="1" dirty="0" err="1"/>
              <a:t>Établissez</a:t>
            </a:r>
            <a:r>
              <a:rPr lang="en-CA" sz="2000" b="1" dirty="0"/>
              <a:t> </a:t>
            </a:r>
            <a:r>
              <a:rPr lang="en-CA" sz="2000" dirty="0"/>
              <a:t>des liens de </a:t>
            </a:r>
            <a:r>
              <a:rPr lang="en-CA" sz="2000" dirty="0" err="1"/>
              <a:t>causalité</a:t>
            </a:r>
            <a:r>
              <a:rPr lang="en-CA" sz="2000" dirty="0"/>
              <a:t> entre le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 et les </a:t>
            </a:r>
            <a:r>
              <a:rPr lang="en-CA" sz="2000" dirty="0" err="1"/>
              <a:t>effets</a:t>
            </a:r>
            <a:r>
              <a:rPr lang="en-CA" sz="2000" dirty="0"/>
              <a:t> </a:t>
            </a:r>
            <a:r>
              <a:rPr lang="en-CA" sz="2000" dirty="0" err="1"/>
              <a:t>en</a:t>
            </a:r>
            <a:r>
              <a:rPr lang="en-CA" sz="2000" dirty="0"/>
              <a:t> matière de </a:t>
            </a:r>
            <a:r>
              <a:rPr lang="en-CA" sz="2000" dirty="0" err="1"/>
              <a:t>santé</a:t>
            </a:r>
            <a:r>
              <a:rPr lang="en-CA" sz="2000" dirty="0"/>
              <a:t> et de bien-</a:t>
            </a:r>
            <a:r>
              <a:rPr lang="en-CA" sz="2000" dirty="0" err="1"/>
              <a:t>être</a:t>
            </a:r>
            <a:r>
              <a:rPr lang="en-CA" sz="2000" dirty="0"/>
              <a:t>.</a:t>
            </a:r>
          </a:p>
        </p:txBody>
      </p:sp>
      <p:pic>
        <p:nvPicPr>
          <p:cNvPr id="13" name="Picture 12" descr="People in wheelchairs playing basketball in sun">
            <a:extLst>
              <a:ext uri="{FF2B5EF4-FFF2-40B4-BE49-F238E27FC236}">
                <a16:creationId xmlns:a16="http://schemas.microsoft.com/office/drawing/2014/main" id="{6EEC1C62-77E3-1596-DFDB-BB2EF364C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2" r="21463" b="-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5A83D-966A-5DF8-439A-5F1D7EBA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9F1C8-1B48-CB69-BACC-9E00DB5F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Politiques et legislation : </a:t>
            </a:r>
            <a:r>
              <a:rPr lang="en-US" sz="4000" dirty="0" err="1"/>
              <a:t>Créez</a:t>
            </a:r>
            <a:r>
              <a:rPr lang="en-US" sz="4000" dirty="0"/>
              <a:t> des cadres de </a:t>
            </a:r>
            <a:r>
              <a:rPr lang="en-US" sz="4000" dirty="0" err="1"/>
              <a:t>référence</a:t>
            </a:r>
            <a:r>
              <a:rPr lang="en-US" sz="4000" dirty="0"/>
              <a:t> pour un </a:t>
            </a:r>
            <a:r>
              <a:rPr lang="en-US" sz="4000" dirty="0" err="1"/>
              <a:t>accès</a:t>
            </a:r>
            <a:r>
              <a:rPr lang="en-US" sz="4000" dirty="0"/>
              <a:t> </a:t>
            </a:r>
            <a:r>
              <a:rPr lang="en-US" sz="4000" dirty="0" err="1"/>
              <a:t>équitable</a:t>
            </a:r>
            <a:r>
              <a:rPr lang="en-US" sz="4000" dirty="0"/>
              <a:t>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91AAA-AA3C-E0CF-C26F-896B9910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lvl="0"/>
            <a:r>
              <a:rPr lang="en-CA" sz="2000" b="1" dirty="0" err="1"/>
              <a:t>Reconnaissez</a:t>
            </a:r>
            <a:r>
              <a:rPr lang="en-CA" sz="2000" b="1" dirty="0"/>
              <a:t> </a:t>
            </a:r>
            <a:r>
              <a:rPr lang="en-CA" sz="2000" dirty="0" err="1"/>
              <a:t>l'accès</a:t>
            </a:r>
            <a:r>
              <a:rPr lang="en-CA" sz="2000" dirty="0"/>
              <a:t> au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 </a:t>
            </a:r>
            <a:r>
              <a:rPr lang="en-CA" sz="2000" dirty="0" err="1"/>
              <a:t>comme</a:t>
            </a:r>
            <a:r>
              <a:rPr lang="en-CA" sz="2000" dirty="0"/>
              <a:t> un droit </a:t>
            </a:r>
            <a:r>
              <a:rPr lang="en-CA" sz="2000" dirty="0" err="1"/>
              <a:t>fondamental</a:t>
            </a:r>
            <a:r>
              <a:rPr lang="en-CA" sz="2000" dirty="0"/>
              <a:t> dans les politiques de </a:t>
            </a:r>
            <a:r>
              <a:rPr lang="en-CA" sz="2000" dirty="0" err="1"/>
              <a:t>santé</a:t>
            </a:r>
            <a:r>
              <a:rPr lang="en-CA" sz="2000" dirty="0"/>
              <a:t>, </a:t>
            </a:r>
            <a:r>
              <a:rPr lang="en-CA" sz="2000" dirty="0" err="1"/>
              <a:t>d'éducation</a:t>
            </a:r>
            <a:r>
              <a:rPr lang="en-CA" sz="2000" dirty="0"/>
              <a:t>, de </a:t>
            </a:r>
            <a:r>
              <a:rPr lang="en-CA" sz="2000" dirty="0" err="1"/>
              <a:t>loisirs</a:t>
            </a:r>
            <a:r>
              <a:rPr lang="en-CA" sz="2000" dirty="0"/>
              <a:t> et </a:t>
            </a:r>
            <a:r>
              <a:rPr lang="en-CA" sz="2000" dirty="0" err="1"/>
              <a:t>environnementales</a:t>
            </a:r>
            <a:r>
              <a:rPr lang="en-CA" sz="2000" dirty="0"/>
              <a:t>.</a:t>
            </a:r>
          </a:p>
          <a:p>
            <a:pPr lvl="0"/>
            <a:r>
              <a:rPr lang="en-CA" sz="2000" b="1" dirty="0" err="1"/>
              <a:t>Encouragez</a:t>
            </a:r>
            <a:r>
              <a:rPr lang="en-CA" sz="2000" dirty="0"/>
              <a:t> les </a:t>
            </a:r>
            <a:r>
              <a:rPr lang="en-CA" sz="2000" dirty="0" err="1"/>
              <a:t>gouvernements</a:t>
            </a:r>
            <a:r>
              <a:rPr lang="en-CA" sz="2000" dirty="0"/>
              <a:t> à adopter et à appliquer des politiques qui </a:t>
            </a:r>
            <a:r>
              <a:rPr lang="en-CA" sz="2000" dirty="0" err="1"/>
              <a:t>favorisent</a:t>
            </a:r>
            <a:r>
              <a:rPr lang="en-CA" sz="2000" dirty="0"/>
              <a:t> le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.</a:t>
            </a:r>
          </a:p>
          <a:p>
            <a:r>
              <a:rPr lang="en-CA" sz="2000" b="1" dirty="0" err="1"/>
              <a:t>Faites</a:t>
            </a:r>
            <a:r>
              <a:rPr lang="en-CA" sz="2000" b="1" dirty="0"/>
              <a:t> la promotion </a:t>
            </a:r>
            <a:r>
              <a:rPr lang="en-CA" sz="2000" dirty="0"/>
              <a:t>des </a:t>
            </a:r>
            <a:r>
              <a:rPr lang="en-CA" sz="2000" dirty="0" err="1"/>
              <a:t>environnements</a:t>
            </a:r>
            <a:r>
              <a:rPr lang="en-CA" sz="2000" dirty="0"/>
              <a:t> de jeu à </a:t>
            </a:r>
            <a:r>
              <a:rPr lang="en-CA" sz="2000" dirty="0" err="1"/>
              <a:t>l’extérieur</a:t>
            </a:r>
            <a:r>
              <a:rPr lang="en-CA" sz="2000" dirty="0"/>
              <a:t> qui </a:t>
            </a:r>
            <a:r>
              <a:rPr lang="en-CA" sz="2000" dirty="0" err="1"/>
              <a:t>relient</a:t>
            </a:r>
            <a:r>
              <a:rPr lang="en-CA" sz="2000" dirty="0"/>
              <a:t> les quartiers, les écoles, les </a:t>
            </a:r>
            <a:r>
              <a:rPr lang="en-CA" sz="2000" dirty="0" err="1"/>
              <a:t>aires</a:t>
            </a:r>
            <a:r>
              <a:rPr lang="en-CA" sz="2000" dirty="0"/>
              <a:t> de </a:t>
            </a:r>
            <a:r>
              <a:rPr lang="en-CA" sz="2000" dirty="0" err="1"/>
              <a:t>loisirs</a:t>
            </a:r>
            <a:r>
              <a:rPr lang="en-CA" sz="2000" dirty="0"/>
              <a:t> et les </a:t>
            </a:r>
            <a:r>
              <a:rPr lang="en-CA" sz="2000" dirty="0" err="1"/>
              <a:t>lieux</a:t>
            </a:r>
            <a:r>
              <a:rPr lang="en-CA" sz="2000" dirty="0"/>
              <a:t> de travail, </a:t>
            </a:r>
            <a:r>
              <a:rPr lang="en-CA" sz="2000" b="1" dirty="0" err="1"/>
              <a:t>protégez</a:t>
            </a:r>
            <a:r>
              <a:rPr lang="en-CA" sz="2000" b="1" dirty="0"/>
              <a:t>-les, </a:t>
            </a:r>
            <a:r>
              <a:rPr lang="en-CA" sz="2000" b="1" dirty="0" err="1"/>
              <a:t>valorisez</a:t>
            </a:r>
            <a:r>
              <a:rPr lang="en-CA" sz="2000" b="1" dirty="0"/>
              <a:t>-les </a:t>
            </a:r>
            <a:r>
              <a:rPr lang="en-CA" sz="2000" dirty="0"/>
              <a:t>et </a:t>
            </a:r>
            <a:r>
              <a:rPr lang="en-CA" sz="2000" b="1" dirty="0" err="1"/>
              <a:t>investissez</a:t>
            </a:r>
            <a:r>
              <a:rPr lang="en-CA" sz="2000" dirty="0"/>
              <a:t> dans </a:t>
            </a:r>
            <a:r>
              <a:rPr lang="en-CA" sz="2000" dirty="0" err="1"/>
              <a:t>ces</a:t>
            </a:r>
            <a:r>
              <a:rPr lang="en-CA" sz="2000" dirty="0"/>
              <a:t> </a:t>
            </a:r>
            <a:r>
              <a:rPr lang="en-CA" sz="2000" dirty="0" err="1"/>
              <a:t>environnements</a:t>
            </a:r>
            <a:r>
              <a:rPr lang="en-CA" sz="2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F7267-154B-84A6-CC1F-9180EE2F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 descr="Child climbing on playground">
            <a:extLst>
              <a:ext uri="{FF2B5EF4-FFF2-40B4-BE49-F238E27FC236}">
                <a16:creationId xmlns:a16="http://schemas.microsoft.com/office/drawing/2014/main" id="{2FF6D7F9-4B08-1726-C08D-2D98F42538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4" r="14235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0549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A4C2D-2DE6-3613-516C-8FBE1B415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Éducation</a:t>
            </a:r>
            <a:r>
              <a:rPr lang="en-US" sz="4000" dirty="0"/>
              <a:t> et écoles : </a:t>
            </a:r>
            <a:r>
              <a:rPr lang="en-US" sz="4000" dirty="0" err="1"/>
              <a:t>Enseignez</a:t>
            </a:r>
            <a:r>
              <a:rPr lang="en-US" sz="4000" dirty="0"/>
              <a:t> par le jeu et </a:t>
            </a:r>
            <a:r>
              <a:rPr lang="en-US" sz="4000" dirty="0" err="1"/>
              <a:t>réaménagez</a:t>
            </a:r>
            <a:r>
              <a:rPr lang="en-US" sz="4000" dirty="0"/>
              <a:t> les </a:t>
            </a:r>
            <a:r>
              <a:rPr lang="en-US" sz="4000" dirty="0" err="1"/>
              <a:t>espaces</a:t>
            </a:r>
            <a:r>
              <a:rPr lang="en-US" sz="4000" dirty="0"/>
              <a:t>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42B0E-A99C-F9A9-32F1-217E0338C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CA" sz="2000" b="1" dirty="0" err="1"/>
              <a:t>Encouragez</a:t>
            </a:r>
            <a:r>
              <a:rPr lang="en-CA" sz="2000" dirty="0"/>
              <a:t> les </a:t>
            </a:r>
            <a:r>
              <a:rPr lang="en-CA" sz="2000" dirty="0" err="1"/>
              <a:t>universités</a:t>
            </a:r>
            <a:r>
              <a:rPr lang="en-CA" sz="2000" dirty="0"/>
              <a:t>, les centres </a:t>
            </a:r>
            <a:r>
              <a:rPr lang="en-CA" sz="2000" dirty="0" err="1"/>
              <a:t>d'éducation</a:t>
            </a:r>
            <a:r>
              <a:rPr lang="en-CA" sz="2000" dirty="0"/>
              <a:t> pour </a:t>
            </a:r>
            <a:r>
              <a:rPr lang="en-CA" sz="2000" dirty="0" err="1"/>
              <a:t>adultes</a:t>
            </a:r>
            <a:r>
              <a:rPr lang="en-CA" sz="2000" dirty="0"/>
              <a:t> et les Centre de </a:t>
            </a:r>
            <a:r>
              <a:rPr lang="en-CA" sz="2000" dirty="0" err="1"/>
              <a:t>référence</a:t>
            </a:r>
            <a:r>
              <a:rPr lang="en-CA" sz="2000" dirty="0"/>
              <a:t> </a:t>
            </a:r>
            <a:r>
              <a:rPr lang="en-CA" sz="2000" dirty="0" err="1"/>
              <a:t>communautaire</a:t>
            </a:r>
            <a:r>
              <a:rPr lang="en-CA" sz="2000" dirty="0"/>
              <a:t> à </a:t>
            </a:r>
            <a:r>
              <a:rPr lang="en-CA" sz="2000" dirty="0" err="1"/>
              <a:t>intégrer</a:t>
            </a:r>
            <a:r>
              <a:rPr lang="en-CA" sz="2000" dirty="0"/>
              <a:t> dans </a:t>
            </a:r>
            <a:r>
              <a:rPr lang="en-CA" sz="2000" dirty="0" err="1"/>
              <a:t>leurs</a:t>
            </a:r>
            <a:r>
              <a:rPr lang="en-CA" sz="2000" dirty="0"/>
              <a:t> programmes </a:t>
            </a:r>
            <a:r>
              <a:rPr lang="en-CA" sz="2000" dirty="0" err="1"/>
              <a:t>une</a:t>
            </a:r>
            <a:r>
              <a:rPr lang="en-CA" sz="2000" dirty="0"/>
              <a:t> formation </a:t>
            </a:r>
            <a:r>
              <a:rPr lang="en-CA" sz="2000" dirty="0" err="1"/>
              <a:t>professionnelle</a:t>
            </a:r>
            <a:r>
              <a:rPr lang="en-CA" sz="2000" dirty="0"/>
              <a:t> continue </a:t>
            </a:r>
            <a:r>
              <a:rPr lang="en-CA" sz="2000" dirty="0" err="1"/>
              <a:t>liée</a:t>
            </a:r>
            <a:r>
              <a:rPr lang="en-CA" sz="2000" dirty="0"/>
              <a:t> au jeu </a:t>
            </a:r>
            <a:r>
              <a:rPr lang="en-CA" sz="2000" dirty="0" err="1"/>
              <a:t>actif</a:t>
            </a:r>
            <a:r>
              <a:rPr lang="en-CA" sz="2000" dirty="0"/>
              <a:t> et à </a:t>
            </a:r>
            <a:r>
              <a:rPr lang="en-CA" sz="2000" dirty="0" err="1"/>
              <a:t>l'apprentissage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.</a:t>
            </a:r>
          </a:p>
          <a:p>
            <a:pPr lvl="0"/>
            <a:r>
              <a:rPr lang="en-CA" sz="2000" b="1" dirty="0" err="1"/>
              <a:t>Exigez</a:t>
            </a:r>
            <a:r>
              <a:rPr lang="en-CA" sz="2000" dirty="0"/>
              <a:t> des </a:t>
            </a:r>
            <a:r>
              <a:rPr lang="en-CA" sz="2000" dirty="0" err="1"/>
              <a:t>périodes</a:t>
            </a:r>
            <a:r>
              <a:rPr lang="en-CA" sz="2000" dirty="0"/>
              <a:t> de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 </a:t>
            </a:r>
            <a:r>
              <a:rPr lang="en-CA" sz="2000" dirty="0" err="1"/>
              <a:t>quotidiennes</a:t>
            </a:r>
            <a:r>
              <a:rPr lang="en-CA" sz="2000" dirty="0"/>
              <a:t> dans les politiques </a:t>
            </a:r>
            <a:r>
              <a:rPr lang="en-CA" sz="2000" dirty="0" err="1"/>
              <a:t>éducatives</a:t>
            </a:r>
            <a:r>
              <a:rPr lang="en-CA" sz="2000" dirty="0"/>
              <a:t> </a:t>
            </a:r>
            <a:r>
              <a:rPr lang="en-CA" sz="2000" dirty="0" err="1"/>
              <a:t>destinées</a:t>
            </a:r>
            <a:r>
              <a:rPr lang="en-CA" sz="2000" dirty="0"/>
              <a:t> à la petite </a:t>
            </a:r>
            <a:r>
              <a:rPr lang="en-CA" sz="2000" dirty="0" err="1"/>
              <a:t>enfance</a:t>
            </a:r>
            <a:r>
              <a:rPr lang="en-CA" sz="2000" dirty="0"/>
              <a:t> et </a:t>
            </a:r>
            <a:r>
              <a:rPr lang="en-CA" sz="2000" dirty="0" err="1"/>
              <a:t>celles</a:t>
            </a:r>
            <a:r>
              <a:rPr lang="en-CA" sz="2000" dirty="0"/>
              <a:t> des écoles </a:t>
            </a:r>
            <a:r>
              <a:rPr lang="en-CA" sz="2000" dirty="0" err="1"/>
              <a:t>primaires</a:t>
            </a:r>
            <a:r>
              <a:rPr lang="en-CA" sz="2000" dirty="0"/>
              <a:t> et </a:t>
            </a:r>
            <a:r>
              <a:rPr lang="en-CA" sz="2000" dirty="0" err="1"/>
              <a:t>secondaires</a:t>
            </a:r>
            <a:r>
              <a:rPr lang="en-CA" sz="2000" dirty="0"/>
              <a:t>.</a:t>
            </a:r>
          </a:p>
          <a:p>
            <a:pPr lvl="0"/>
            <a:r>
              <a:rPr lang="en-CA" sz="2000" b="1" dirty="0" err="1"/>
              <a:t>Intégrez</a:t>
            </a:r>
            <a:r>
              <a:rPr lang="en-CA" sz="2000" dirty="0"/>
              <a:t> les classes </a:t>
            </a:r>
            <a:r>
              <a:rPr lang="en-CA" sz="2000" dirty="0" err="1"/>
              <a:t>en</a:t>
            </a:r>
            <a:r>
              <a:rPr lang="en-CA" sz="2000" dirty="0"/>
              <a:t> plein air et </a:t>
            </a:r>
            <a:r>
              <a:rPr lang="en-CA" sz="2000" dirty="0" err="1"/>
              <a:t>l'apprentissage</a:t>
            </a:r>
            <a:r>
              <a:rPr lang="en-CA" sz="2000" dirty="0"/>
              <a:t> </a:t>
            </a:r>
            <a:r>
              <a:rPr lang="en-CA" sz="2000" dirty="0" err="1"/>
              <a:t>basé</a:t>
            </a:r>
            <a:r>
              <a:rPr lang="en-CA" sz="2000" dirty="0"/>
              <a:t> sur la nature dans les </a:t>
            </a:r>
            <a:r>
              <a:rPr lang="en-CA" sz="2000" dirty="0" err="1"/>
              <a:t>systèmes</a:t>
            </a:r>
            <a:r>
              <a:rPr lang="en-CA" sz="2000" dirty="0"/>
              <a:t> </a:t>
            </a:r>
            <a:r>
              <a:rPr lang="en-CA" sz="2000" dirty="0" err="1"/>
              <a:t>d’éducation</a:t>
            </a:r>
            <a:r>
              <a:rPr lang="en-CA" sz="2000" dirty="0"/>
              <a:t>.</a:t>
            </a:r>
            <a:endParaRPr lang="en-US" sz="2000" dirty="0"/>
          </a:p>
        </p:txBody>
      </p:sp>
      <p:pic>
        <p:nvPicPr>
          <p:cNvPr id="15" name="Picture 14" descr="Seniors playing tennis">
            <a:extLst>
              <a:ext uri="{FF2B5EF4-FFF2-40B4-BE49-F238E27FC236}">
                <a16:creationId xmlns:a16="http://schemas.microsoft.com/office/drawing/2014/main" id="{38E091A0-C689-CA11-48AB-5A33CFC7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5" t="532" r="33831" b="-533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D2A35-BD19-C51A-ECC0-56779A61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2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BD1C9-E270-2E07-AC17-E3AF2B44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Santé</a:t>
            </a:r>
            <a:r>
              <a:rPr lang="en-US" sz="4000" dirty="0"/>
              <a:t> </a:t>
            </a:r>
            <a:r>
              <a:rPr lang="en-US" sz="4000" dirty="0" err="1"/>
              <a:t>publique</a:t>
            </a:r>
            <a:r>
              <a:rPr lang="en-US" sz="4000" dirty="0"/>
              <a:t> et </a:t>
            </a:r>
            <a:r>
              <a:rPr lang="en-US" sz="4000" dirty="0" err="1"/>
              <a:t>soins</a:t>
            </a:r>
            <a:r>
              <a:rPr lang="en-US" sz="4000" dirty="0"/>
              <a:t> de </a:t>
            </a:r>
            <a:r>
              <a:rPr lang="en-US" sz="4000" dirty="0" err="1"/>
              <a:t>santé</a:t>
            </a:r>
            <a:r>
              <a:rPr lang="en-US" sz="4000" dirty="0"/>
              <a:t> : </a:t>
            </a:r>
            <a:r>
              <a:rPr lang="en-US" sz="4000" dirty="0" err="1"/>
              <a:t>Prescrivez</a:t>
            </a:r>
            <a:r>
              <a:rPr lang="en-US" sz="4000" dirty="0"/>
              <a:t> le jeu pour la </a:t>
            </a:r>
            <a:r>
              <a:rPr lang="en-US" sz="4000" dirty="0" err="1"/>
              <a:t>santé</a:t>
            </a:r>
            <a:r>
              <a:rPr lang="en-US" sz="4000" dirty="0"/>
              <a:t>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D321C-8992-F1AA-6E5B-95F9EEAB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lvl="0"/>
            <a:r>
              <a:rPr lang="en-CA" sz="2000" b="1" dirty="0" err="1"/>
              <a:t>Sensibilisez</a:t>
            </a:r>
            <a:r>
              <a:rPr lang="en-CA" sz="2000" dirty="0"/>
              <a:t> les </a:t>
            </a:r>
            <a:r>
              <a:rPr lang="en-CA" sz="2000" dirty="0" err="1"/>
              <a:t>professionnels</a:t>
            </a:r>
            <a:r>
              <a:rPr lang="en-CA" sz="2000" dirty="0"/>
              <a:t> de la </a:t>
            </a:r>
            <a:r>
              <a:rPr lang="en-CA" sz="2000" dirty="0" err="1"/>
              <a:t>santé</a:t>
            </a:r>
            <a:r>
              <a:rPr lang="en-CA" sz="2000" dirty="0"/>
              <a:t>, les patients et patients, et les </a:t>
            </a:r>
            <a:r>
              <a:rPr lang="en-CA" sz="2000" dirty="0" err="1"/>
              <a:t>communautés</a:t>
            </a:r>
            <a:r>
              <a:rPr lang="en-CA" sz="2000" dirty="0"/>
              <a:t> aux </a:t>
            </a:r>
            <a:r>
              <a:rPr lang="en-CA" sz="2000" dirty="0" err="1"/>
              <a:t>bienfaits</a:t>
            </a:r>
            <a:r>
              <a:rPr lang="en-CA" sz="2000" dirty="0"/>
              <a:t> sur la </a:t>
            </a:r>
            <a:r>
              <a:rPr lang="en-CA" sz="2000" dirty="0" err="1"/>
              <a:t>santé</a:t>
            </a:r>
            <a:r>
              <a:rPr lang="en-CA" sz="2000" dirty="0"/>
              <a:t> du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.</a:t>
            </a:r>
          </a:p>
          <a:p>
            <a:pPr lvl="0"/>
            <a:r>
              <a:rPr lang="en-CA" sz="2000" b="1" dirty="0" err="1"/>
              <a:t>Intégrez</a:t>
            </a:r>
            <a:r>
              <a:rPr lang="en-CA" sz="2000" dirty="0"/>
              <a:t> le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 dans les pratiques de </a:t>
            </a:r>
            <a:r>
              <a:rPr lang="en-CA" sz="2000" dirty="0" err="1"/>
              <a:t>soins</a:t>
            </a:r>
            <a:r>
              <a:rPr lang="en-CA" sz="2000" dirty="0"/>
              <a:t> de </a:t>
            </a:r>
            <a:r>
              <a:rPr lang="en-CA" sz="2000" dirty="0" err="1"/>
              <a:t>santé</a:t>
            </a:r>
            <a:r>
              <a:rPr lang="en-CA" sz="2000" dirty="0"/>
              <a:t> et les initiatives de </a:t>
            </a:r>
            <a:r>
              <a:rPr lang="en-CA" sz="2000" dirty="0" err="1"/>
              <a:t>santé</a:t>
            </a:r>
            <a:r>
              <a:rPr lang="en-CA" sz="2000" dirty="0"/>
              <a:t> </a:t>
            </a:r>
            <a:r>
              <a:rPr lang="en-CA" sz="2000" dirty="0" err="1"/>
              <a:t>publique</a:t>
            </a:r>
            <a:r>
              <a:rPr lang="en-CA" sz="2000" dirty="0"/>
              <a:t> </a:t>
            </a:r>
            <a:r>
              <a:rPr lang="en-CA" sz="2000" dirty="0" err="1"/>
              <a:t>afin</a:t>
            </a:r>
            <a:r>
              <a:rPr lang="en-CA" sz="2000" dirty="0"/>
              <a:t> de </a:t>
            </a:r>
            <a:r>
              <a:rPr lang="en-CA" sz="2000" dirty="0" err="1"/>
              <a:t>réduire</a:t>
            </a:r>
            <a:r>
              <a:rPr lang="en-CA" sz="2000" dirty="0"/>
              <a:t> les </a:t>
            </a:r>
            <a:r>
              <a:rPr lang="en-CA" sz="2000" dirty="0" err="1"/>
              <a:t>comportements</a:t>
            </a:r>
            <a:r>
              <a:rPr lang="en-CA" sz="2000" dirty="0"/>
              <a:t> </a:t>
            </a:r>
            <a:r>
              <a:rPr lang="en-CA" sz="2000" dirty="0" err="1"/>
              <a:t>sédentaires</a:t>
            </a:r>
            <a:r>
              <a:rPr lang="en-CA" sz="2000" dirty="0"/>
              <a:t> et </a:t>
            </a:r>
            <a:r>
              <a:rPr lang="en-CA" sz="2000" dirty="0" err="1"/>
              <a:t>améliorer</a:t>
            </a:r>
            <a:r>
              <a:rPr lang="en-CA" sz="2000" dirty="0"/>
              <a:t> la </a:t>
            </a:r>
            <a:r>
              <a:rPr lang="en-CA" sz="2000" dirty="0" err="1"/>
              <a:t>santé</a:t>
            </a:r>
            <a:r>
              <a:rPr lang="en-CA" sz="2000" dirty="0"/>
              <a:t>.</a:t>
            </a:r>
          </a:p>
          <a:p>
            <a:pPr lvl="0"/>
            <a:r>
              <a:rPr lang="en-CA" sz="2000" b="1" dirty="0" err="1"/>
              <a:t>Collaborez</a:t>
            </a:r>
            <a:r>
              <a:rPr lang="en-CA" sz="2000" dirty="0"/>
              <a:t> entre les </a:t>
            </a:r>
            <a:r>
              <a:rPr lang="en-CA" sz="2000" dirty="0" err="1"/>
              <a:t>différents</a:t>
            </a:r>
            <a:r>
              <a:rPr lang="en-CA" sz="2000" dirty="0"/>
              <a:t> </a:t>
            </a:r>
            <a:r>
              <a:rPr lang="en-CA" sz="2000" dirty="0" err="1"/>
              <a:t>secteurs</a:t>
            </a:r>
            <a:r>
              <a:rPr lang="en-CA" sz="2000" dirty="0"/>
              <a:t> </a:t>
            </a:r>
            <a:r>
              <a:rPr lang="en-CA" sz="2000" dirty="0" err="1"/>
              <a:t>afin</a:t>
            </a:r>
            <a:r>
              <a:rPr lang="en-CA" sz="2000" dirty="0"/>
              <a:t> de </a:t>
            </a:r>
            <a:r>
              <a:rPr lang="en-CA" sz="2000" dirty="0" err="1"/>
              <a:t>développer</a:t>
            </a:r>
            <a:r>
              <a:rPr lang="en-CA" sz="2000" dirty="0"/>
              <a:t> des </a:t>
            </a:r>
            <a:r>
              <a:rPr lang="en-CA" sz="2000" dirty="0" err="1"/>
              <a:t>stratégies</a:t>
            </a:r>
            <a:r>
              <a:rPr lang="en-CA" sz="2000" dirty="0"/>
              <a:t> de </a:t>
            </a:r>
            <a:r>
              <a:rPr lang="en-CA" sz="2000" dirty="0" err="1"/>
              <a:t>santé</a:t>
            </a:r>
            <a:r>
              <a:rPr lang="en-CA" sz="2000" dirty="0"/>
              <a:t> </a:t>
            </a:r>
            <a:r>
              <a:rPr lang="en-CA" sz="2000" dirty="0" err="1"/>
              <a:t>publique</a:t>
            </a:r>
            <a:r>
              <a:rPr lang="en-CA" sz="2000" dirty="0"/>
              <a:t> </a:t>
            </a:r>
            <a:r>
              <a:rPr lang="en-CA" sz="2000" dirty="0" err="1"/>
              <a:t>localisées</a:t>
            </a:r>
            <a:r>
              <a:rPr lang="en-CA" sz="2000" dirty="0"/>
              <a:t> qui </a:t>
            </a:r>
            <a:r>
              <a:rPr lang="en-CA" sz="2000" dirty="0" err="1"/>
              <a:t>encouragent</a:t>
            </a:r>
            <a:r>
              <a:rPr lang="en-CA" sz="2000" dirty="0"/>
              <a:t> le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.</a:t>
            </a:r>
          </a:p>
          <a:p>
            <a:endParaRPr lang="en-US" sz="2000" dirty="0"/>
          </a:p>
        </p:txBody>
      </p:sp>
      <p:pic>
        <p:nvPicPr>
          <p:cNvPr id="10" name="Picture 9" descr="Father playing basketball with daughter">
            <a:extLst>
              <a:ext uri="{FF2B5EF4-FFF2-40B4-BE49-F238E27FC236}">
                <a16:creationId xmlns:a16="http://schemas.microsoft.com/office/drawing/2014/main" id="{8EBF8961-E828-5265-6EF8-7909ABE00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1" r="15765" b="-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E0781-67CB-1F92-E1A9-2C8F4A4E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29589-AA38-0783-127A-8A98CE6AF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 err="1"/>
              <a:t>Urbanistes</a:t>
            </a:r>
            <a:r>
              <a:rPr lang="en-US" sz="4000" dirty="0"/>
              <a:t> : </a:t>
            </a:r>
            <a:r>
              <a:rPr lang="en-US" sz="4000" dirty="0" err="1"/>
              <a:t>Concevez</a:t>
            </a:r>
            <a:r>
              <a:rPr lang="en-US" sz="4000" dirty="0"/>
              <a:t> des </a:t>
            </a:r>
            <a:r>
              <a:rPr lang="en-US" sz="4000" dirty="0" err="1"/>
              <a:t>villes</a:t>
            </a:r>
            <a:r>
              <a:rPr lang="en-US" sz="4000" dirty="0"/>
              <a:t> qui </a:t>
            </a:r>
            <a:r>
              <a:rPr lang="en-US" sz="4000" dirty="0" err="1"/>
              <a:t>invitent</a:t>
            </a:r>
            <a:r>
              <a:rPr lang="en-US" sz="4000" dirty="0"/>
              <a:t> au jeu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F8892-4E8D-8074-A5E4-BCD17EF34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lvl="0"/>
            <a:r>
              <a:rPr lang="en-CA" sz="2000" b="1" dirty="0" err="1"/>
              <a:t>Concevez</a:t>
            </a:r>
            <a:r>
              <a:rPr lang="en-CA" sz="2000" dirty="0"/>
              <a:t> des </a:t>
            </a:r>
            <a:r>
              <a:rPr lang="en-CA" sz="2000" dirty="0" err="1"/>
              <a:t>espaces</a:t>
            </a:r>
            <a:r>
              <a:rPr lang="en-CA" sz="2000" dirty="0"/>
              <a:t> </a:t>
            </a:r>
            <a:r>
              <a:rPr lang="en-CA" sz="2000" dirty="0" err="1"/>
              <a:t>extérieurs</a:t>
            </a:r>
            <a:r>
              <a:rPr lang="en-CA" sz="2000" dirty="0"/>
              <a:t> </a:t>
            </a:r>
            <a:r>
              <a:rPr lang="en-CA" sz="2000" dirty="0" err="1"/>
              <a:t>accessibles</a:t>
            </a:r>
            <a:r>
              <a:rPr lang="en-CA" sz="2000" dirty="0"/>
              <a:t>, </a:t>
            </a:r>
            <a:r>
              <a:rPr lang="en-CA" sz="2000" dirty="0" err="1"/>
              <a:t>sûrs</a:t>
            </a:r>
            <a:r>
              <a:rPr lang="en-CA" sz="2000" dirty="0"/>
              <a:t>, et </a:t>
            </a:r>
            <a:r>
              <a:rPr lang="en-CA" sz="2000" dirty="0" err="1"/>
              <a:t>propices</a:t>
            </a:r>
            <a:r>
              <a:rPr lang="en-CA" sz="2000" dirty="0"/>
              <a:t> au jeu dans les quartiers et aux </a:t>
            </a:r>
            <a:r>
              <a:rPr lang="en-CA" sz="2000" dirty="0" err="1"/>
              <a:t>alentours</a:t>
            </a:r>
            <a:r>
              <a:rPr lang="en-CA" sz="2000" dirty="0"/>
              <a:t>.</a:t>
            </a:r>
          </a:p>
          <a:p>
            <a:pPr lvl="0"/>
            <a:r>
              <a:rPr lang="en-CA" sz="2000" b="1" dirty="0" err="1"/>
              <a:t>Prévilégiez</a:t>
            </a:r>
            <a:r>
              <a:rPr lang="en-CA" sz="2000" dirty="0"/>
              <a:t> la </a:t>
            </a:r>
            <a:r>
              <a:rPr lang="en-CA" sz="2000" dirty="0" err="1"/>
              <a:t>préservation</a:t>
            </a:r>
            <a:r>
              <a:rPr lang="en-CA" sz="2000" dirty="0"/>
              <a:t> et la restauration des </a:t>
            </a:r>
            <a:r>
              <a:rPr lang="en-CA" sz="2000" dirty="0" err="1"/>
              <a:t>environnements</a:t>
            </a:r>
            <a:r>
              <a:rPr lang="en-CA" sz="2000" dirty="0"/>
              <a:t> </a:t>
            </a:r>
            <a:r>
              <a:rPr lang="en-CA" sz="2000" dirty="0" err="1"/>
              <a:t>naturels</a:t>
            </a:r>
            <a:r>
              <a:rPr lang="en-CA" sz="2000" dirty="0"/>
              <a:t> qui </a:t>
            </a:r>
            <a:r>
              <a:rPr lang="en-CA" sz="2000" dirty="0" err="1"/>
              <a:t>encouragent</a:t>
            </a:r>
            <a:r>
              <a:rPr lang="en-CA" sz="2000" dirty="0"/>
              <a:t> le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 </a:t>
            </a:r>
            <a:r>
              <a:rPr lang="en-CA" sz="2000" dirty="0" err="1"/>
              <a:t>lors</a:t>
            </a:r>
            <a:r>
              <a:rPr lang="en-CA" sz="2000" dirty="0"/>
              <a:t> de la conception </a:t>
            </a:r>
            <a:r>
              <a:rPr lang="en-CA" sz="2000" dirty="0" err="1"/>
              <a:t>ou</a:t>
            </a:r>
            <a:r>
              <a:rPr lang="en-CA" sz="2000" dirty="0"/>
              <a:t> du </a:t>
            </a:r>
            <a:r>
              <a:rPr lang="en-CA" sz="2000" dirty="0" err="1"/>
              <a:t>réaménagement</a:t>
            </a:r>
            <a:r>
              <a:rPr lang="en-CA" sz="2000" dirty="0"/>
              <a:t> des </a:t>
            </a:r>
            <a:r>
              <a:rPr lang="en-CA" sz="2000" dirty="0" err="1"/>
              <a:t>communautés</a:t>
            </a:r>
            <a:r>
              <a:rPr lang="en-CA" sz="2000" dirty="0"/>
              <a:t>.</a:t>
            </a:r>
          </a:p>
          <a:p>
            <a:pPr lvl="0"/>
            <a:r>
              <a:rPr lang="en-CA" sz="2000" b="1" dirty="0" err="1"/>
              <a:t>Réformez</a:t>
            </a:r>
            <a:r>
              <a:rPr lang="en-CA" sz="2000" dirty="0"/>
              <a:t> les politiques et les </a:t>
            </a:r>
            <a:r>
              <a:rPr lang="en-CA" sz="2000" dirty="0" err="1"/>
              <a:t>règlements</a:t>
            </a:r>
            <a:r>
              <a:rPr lang="en-CA" sz="2000" dirty="0"/>
              <a:t> </a:t>
            </a:r>
            <a:r>
              <a:rPr lang="en-CA" sz="2000" dirty="0" err="1"/>
              <a:t>municipaux</a:t>
            </a:r>
            <a:r>
              <a:rPr lang="en-CA" sz="2000" dirty="0"/>
              <a:t> </a:t>
            </a:r>
            <a:r>
              <a:rPr lang="en-CA" sz="2000" dirty="0" err="1"/>
              <a:t>afin</a:t>
            </a:r>
            <a:r>
              <a:rPr lang="en-CA" sz="2000" dirty="0"/>
              <a:t> de </a:t>
            </a:r>
            <a:r>
              <a:rPr lang="en-CA" sz="2000" dirty="0" err="1"/>
              <a:t>soutenir</a:t>
            </a:r>
            <a:r>
              <a:rPr lang="en-CA" sz="2000" dirty="0"/>
              <a:t> </a:t>
            </a:r>
            <a:r>
              <a:rPr lang="en-CA" sz="2000" dirty="0" err="1"/>
              <a:t>concrètement</a:t>
            </a:r>
            <a:r>
              <a:rPr lang="en-CA" sz="2000" dirty="0"/>
              <a:t> et </a:t>
            </a:r>
            <a:r>
              <a:rPr lang="en-CA" sz="2000" dirty="0" err="1"/>
              <a:t>favoriser</a:t>
            </a:r>
            <a:r>
              <a:rPr lang="en-CA" sz="2000" dirty="0"/>
              <a:t> le jeux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. </a:t>
            </a:r>
          </a:p>
          <a:p>
            <a:endParaRPr lang="en-US" sz="2000" dirty="0"/>
          </a:p>
        </p:txBody>
      </p:sp>
      <p:pic>
        <p:nvPicPr>
          <p:cNvPr id="10" name="Picture 9" descr="Couple with child on bridge in modern city">
            <a:extLst>
              <a:ext uri="{FF2B5EF4-FFF2-40B4-BE49-F238E27FC236}">
                <a16:creationId xmlns:a16="http://schemas.microsoft.com/office/drawing/2014/main" id="{9225B547-1D64-84F4-BE32-AE1C71FD4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r="22255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61050-4329-CF93-D663-FAD26229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3D2CF-11C0-9E06-3135-9642786FC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 err="1"/>
              <a:t>Communautés</a:t>
            </a:r>
            <a:r>
              <a:rPr lang="en-US" sz="4000" dirty="0"/>
              <a:t> : </a:t>
            </a:r>
            <a:r>
              <a:rPr lang="en-US" sz="4000" dirty="0" err="1"/>
              <a:t>Créez</a:t>
            </a:r>
            <a:r>
              <a:rPr lang="en-US" sz="4000" dirty="0"/>
              <a:t> des </a:t>
            </a:r>
            <a:r>
              <a:rPr lang="en-US" sz="4000" dirty="0" err="1"/>
              <a:t>Espaces</a:t>
            </a:r>
            <a:r>
              <a:rPr lang="en-US" sz="4000" dirty="0"/>
              <a:t> </a:t>
            </a:r>
            <a:r>
              <a:rPr lang="en-US" sz="4000" dirty="0" err="1"/>
              <a:t>Sûrs</a:t>
            </a:r>
            <a:r>
              <a:rPr lang="en-US" sz="4000" dirty="0"/>
              <a:t>, et </a:t>
            </a:r>
            <a:r>
              <a:rPr lang="en-US" sz="4000" dirty="0" err="1"/>
              <a:t>Inclusifs</a:t>
            </a:r>
            <a:r>
              <a:rPr lang="en-US" sz="4000" dirty="0"/>
              <a:t>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DD472-EC83-8155-7A1B-E50F93AC8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Soutenez</a:t>
            </a:r>
            <a:r>
              <a:rPr lang="en-US" sz="2000" dirty="0"/>
              <a:t>, </a:t>
            </a:r>
            <a:r>
              <a:rPr lang="en-US" sz="2000" b="1" dirty="0" err="1"/>
              <a:t>faites</a:t>
            </a:r>
            <a:r>
              <a:rPr lang="en-US" sz="2000" b="1" dirty="0"/>
              <a:t> la promotion </a:t>
            </a:r>
            <a:r>
              <a:rPr lang="en-US" sz="2000" dirty="0"/>
              <a:t>et </a:t>
            </a:r>
            <a:r>
              <a:rPr lang="en-US" sz="2000" b="1" dirty="0" err="1"/>
              <a:t>développez</a:t>
            </a:r>
            <a:r>
              <a:rPr lang="en-US" sz="2000" dirty="0"/>
              <a:t> des </a:t>
            </a:r>
            <a:r>
              <a:rPr lang="en-US" sz="2000" dirty="0" err="1"/>
              <a:t>campagnes</a:t>
            </a:r>
            <a:r>
              <a:rPr lang="en-US" sz="2000" dirty="0"/>
              <a:t> qui </a:t>
            </a:r>
            <a:r>
              <a:rPr lang="en-US" sz="2000" dirty="0" err="1"/>
              <a:t>soulignent</a:t>
            </a:r>
            <a:r>
              <a:rPr lang="en-US" sz="2000" dirty="0"/>
              <a:t> </a:t>
            </a:r>
            <a:r>
              <a:rPr lang="en-US" sz="2000" dirty="0" err="1"/>
              <a:t>l'importance</a:t>
            </a:r>
            <a:r>
              <a:rPr lang="en-US" sz="2000" dirty="0"/>
              <a:t> du jeu </a:t>
            </a:r>
            <a:r>
              <a:rPr lang="en-US" sz="2000" dirty="0" err="1"/>
              <a:t>actif</a:t>
            </a:r>
            <a:r>
              <a:rPr lang="en-US" sz="2000" dirty="0"/>
              <a:t> à </a:t>
            </a:r>
            <a:r>
              <a:rPr lang="en-US" sz="2000" dirty="0" err="1"/>
              <a:t>l’extérieur</a:t>
            </a:r>
            <a:r>
              <a:rPr lang="en-US" sz="2000" dirty="0"/>
              <a:t> </a:t>
            </a:r>
            <a:r>
              <a:rPr lang="en-US" sz="2000" dirty="0" err="1"/>
              <a:t>comme</a:t>
            </a:r>
            <a:r>
              <a:rPr lang="en-US" sz="2000" dirty="0"/>
              <a:t> habitude </a:t>
            </a:r>
            <a:r>
              <a:rPr lang="en-US" sz="2000" dirty="0" err="1"/>
              <a:t>favorisant</a:t>
            </a:r>
            <a:r>
              <a:rPr lang="en-US" sz="2000" dirty="0"/>
              <a:t> la </a:t>
            </a:r>
            <a:r>
              <a:rPr lang="en-US" sz="2000" dirty="0" err="1"/>
              <a:t>santé</a:t>
            </a:r>
            <a:r>
              <a:rPr lang="en-US" sz="2000" dirty="0"/>
              <a:t>.</a:t>
            </a:r>
          </a:p>
          <a:p>
            <a:r>
              <a:rPr lang="en-US" sz="2000" b="1" dirty="0" err="1"/>
              <a:t>Soutenez</a:t>
            </a:r>
            <a:r>
              <a:rPr lang="en-US" sz="2000" dirty="0"/>
              <a:t>, </a:t>
            </a:r>
            <a:r>
              <a:rPr lang="en-US" sz="2000" b="1" dirty="0" err="1"/>
              <a:t>faites</a:t>
            </a:r>
            <a:r>
              <a:rPr lang="en-US" sz="2000" b="1" dirty="0"/>
              <a:t> la promotion </a:t>
            </a:r>
            <a:r>
              <a:rPr lang="en-US" sz="2000" dirty="0"/>
              <a:t>et </a:t>
            </a:r>
            <a:r>
              <a:rPr lang="en-US" sz="2000" b="1" dirty="0" err="1"/>
              <a:t>développez</a:t>
            </a:r>
            <a:r>
              <a:rPr lang="en-US" sz="2000" dirty="0"/>
              <a:t> des efforts qui </a:t>
            </a:r>
            <a:r>
              <a:rPr lang="en-US" sz="2000" dirty="0" err="1"/>
              <a:t>encouragent</a:t>
            </a:r>
            <a:r>
              <a:rPr lang="en-US" sz="2000" dirty="0"/>
              <a:t> les </a:t>
            </a:r>
            <a:r>
              <a:rPr lang="en-US" sz="2000" dirty="0" err="1"/>
              <a:t>approches</a:t>
            </a:r>
            <a:r>
              <a:rPr lang="en-US" sz="2000" dirty="0"/>
              <a:t> </a:t>
            </a:r>
            <a:r>
              <a:rPr lang="en-US" sz="2000" dirty="0" err="1"/>
              <a:t>fondées</a:t>
            </a:r>
            <a:r>
              <a:rPr lang="en-US" sz="2000" dirty="0"/>
              <a:t> sur le rapport </a:t>
            </a:r>
            <a:r>
              <a:rPr lang="en-US" sz="2000" dirty="0" err="1"/>
              <a:t>bénéfice-risque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matière de jeu </a:t>
            </a:r>
            <a:r>
              <a:rPr lang="en-US" sz="2000" dirty="0" err="1"/>
              <a:t>actif</a:t>
            </a:r>
            <a:r>
              <a:rPr lang="en-US" sz="2000" dirty="0"/>
              <a:t> à </a:t>
            </a:r>
            <a:r>
              <a:rPr lang="en-US" sz="2000" dirty="0" err="1"/>
              <a:t>l’extérieur</a:t>
            </a:r>
            <a:r>
              <a:rPr lang="en-US" sz="2000" dirty="0"/>
              <a:t>.</a:t>
            </a:r>
          </a:p>
          <a:p>
            <a:r>
              <a:rPr lang="en-US" sz="2000" b="1" dirty="0" err="1"/>
              <a:t>Encouragez</a:t>
            </a:r>
            <a:r>
              <a:rPr lang="en-US" sz="2000" dirty="0"/>
              <a:t> le jeu </a:t>
            </a:r>
            <a:r>
              <a:rPr lang="en-US" sz="2000" dirty="0" err="1"/>
              <a:t>actif</a:t>
            </a:r>
            <a:r>
              <a:rPr lang="en-US" sz="2000" dirty="0"/>
              <a:t> à </a:t>
            </a:r>
            <a:r>
              <a:rPr lang="en-US" sz="2000" dirty="0" err="1"/>
              <a:t>l’extérieur</a:t>
            </a:r>
            <a:r>
              <a:rPr lang="en-US" sz="2000" dirty="0"/>
              <a:t> </a:t>
            </a:r>
            <a:r>
              <a:rPr lang="en-US" sz="2000" dirty="0" err="1"/>
              <a:t>intergénérationnel</a:t>
            </a:r>
            <a:r>
              <a:rPr lang="en-US" sz="2000" dirty="0"/>
              <a:t> </a:t>
            </a:r>
            <a:r>
              <a:rPr lang="en-US" sz="2000" dirty="0" err="1"/>
              <a:t>afin</a:t>
            </a:r>
            <a:r>
              <a:rPr lang="en-US" sz="2000" dirty="0"/>
              <a:t> de </a:t>
            </a:r>
            <a:r>
              <a:rPr lang="en-US" sz="2000" dirty="0" err="1"/>
              <a:t>renforcer</a:t>
            </a:r>
            <a:r>
              <a:rPr lang="en-US" sz="2000" dirty="0"/>
              <a:t> les liens </a:t>
            </a:r>
            <a:r>
              <a:rPr lang="en-US" sz="2000" dirty="0" err="1"/>
              <a:t>communautaires</a:t>
            </a:r>
            <a:r>
              <a:rPr lang="en-US" sz="2000" dirty="0"/>
              <a:t>.</a:t>
            </a:r>
          </a:p>
        </p:txBody>
      </p:sp>
      <p:pic>
        <p:nvPicPr>
          <p:cNvPr id="9" name="Picture 8" descr="Children playing hockey">
            <a:extLst>
              <a:ext uri="{FF2B5EF4-FFF2-40B4-BE49-F238E27FC236}">
                <a16:creationId xmlns:a16="http://schemas.microsoft.com/office/drawing/2014/main" id="{E8D3DC14-EA0E-47A2-1A6C-5DDC5CF99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r="17381" b="-2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8951D-3D82-2CA0-011F-489FA028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2016B-5E15-C1B9-9C05-DE8387FBA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 err="1"/>
              <a:t>Familles</a:t>
            </a:r>
            <a:r>
              <a:rPr lang="en-US" sz="4000" dirty="0"/>
              <a:t> : </a:t>
            </a:r>
            <a:r>
              <a:rPr lang="en-US" sz="4000" dirty="0" err="1"/>
              <a:t>Jouez</a:t>
            </a:r>
            <a:r>
              <a:rPr lang="en-US" sz="4000" dirty="0"/>
              <a:t> Ensemble, En plein air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2495-A72B-A24C-6D4E-D1B6B09D1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lvl="0"/>
            <a:r>
              <a:rPr lang="en-CA" sz="2000" b="1" dirty="0" err="1"/>
              <a:t>Jouez</a:t>
            </a:r>
            <a:r>
              <a:rPr lang="en-CA" sz="2000" dirty="0"/>
              <a:t> avec </a:t>
            </a:r>
            <a:r>
              <a:rPr lang="en-CA" sz="2000" dirty="0" err="1"/>
              <a:t>d'autres</a:t>
            </a:r>
            <a:r>
              <a:rPr lang="en-CA" sz="2000" dirty="0"/>
              <a:t> </a:t>
            </a:r>
            <a:r>
              <a:rPr lang="en-CA" sz="2000" dirty="0" err="1"/>
              <a:t>personnes</a:t>
            </a:r>
            <a:r>
              <a:rPr lang="en-CA" sz="2000" dirty="0"/>
              <a:t>, y </a:t>
            </a:r>
            <a:r>
              <a:rPr lang="en-CA" sz="2000" dirty="0" err="1"/>
              <a:t>compris</a:t>
            </a:r>
            <a:r>
              <a:rPr lang="en-CA" sz="2000" dirty="0"/>
              <a:t> des </a:t>
            </a:r>
            <a:r>
              <a:rPr lang="en-CA" sz="2000" dirty="0" err="1"/>
              <a:t>animaux</a:t>
            </a:r>
            <a:r>
              <a:rPr lang="en-CA" sz="2000" dirty="0"/>
              <a:t> de compagnie, </a:t>
            </a:r>
            <a:r>
              <a:rPr lang="en-CA" sz="2000" dirty="0" err="1"/>
              <a:t>afin</a:t>
            </a:r>
            <a:r>
              <a:rPr lang="en-CA" sz="2000" dirty="0"/>
              <a:t> de </a:t>
            </a:r>
            <a:r>
              <a:rPr lang="en-CA" sz="2000" dirty="0" err="1"/>
              <a:t>développer</a:t>
            </a:r>
            <a:r>
              <a:rPr lang="en-CA" sz="2000" dirty="0"/>
              <a:t> un sentiment </a:t>
            </a:r>
            <a:r>
              <a:rPr lang="en-CA" sz="2000" dirty="0" err="1"/>
              <a:t>d'appartenance</a:t>
            </a:r>
            <a:r>
              <a:rPr lang="en-CA" sz="2000" dirty="0"/>
              <a:t> à la </a:t>
            </a:r>
            <a:r>
              <a:rPr lang="en-CA" sz="2000" dirty="0" err="1"/>
              <a:t>communauté</a:t>
            </a:r>
            <a:r>
              <a:rPr lang="en-CA" sz="2000" dirty="0"/>
              <a:t> et un rapport avec la nature.</a:t>
            </a:r>
          </a:p>
          <a:p>
            <a:pPr lvl="0"/>
            <a:r>
              <a:rPr lang="en-CA" sz="2000" b="1" dirty="0" err="1"/>
              <a:t>Encouragez</a:t>
            </a:r>
            <a:r>
              <a:rPr lang="en-CA" sz="2000" dirty="0"/>
              <a:t> le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 et </a:t>
            </a:r>
            <a:r>
              <a:rPr lang="en-CA" sz="2000" b="1" dirty="0" err="1"/>
              <a:t>donnez</a:t>
            </a:r>
            <a:r>
              <a:rPr lang="en-CA" sz="2000" dirty="0"/>
              <a:t> </a:t>
            </a:r>
            <a:r>
              <a:rPr lang="en-CA" sz="2000" b="1" dirty="0" err="1"/>
              <a:t>l'exemple</a:t>
            </a:r>
            <a:r>
              <a:rPr lang="en-CA" sz="2000" dirty="0"/>
              <a:t> </a:t>
            </a:r>
            <a:r>
              <a:rPr lang="en-CA" sz="2000" dirty="0" err="1"/>
              <a:t>en</a:t>
            </a:r>
            <a:r>
              <a:rPr lang="en-CA" sz="2000" dirty="0"/>
              <a:t> le </a:t>
            </a:r>
            <a:r>
              <a:rPr lang="en-CA" sz="2000" dirty="0" err="1"/>
              <a:t>considérant</a:t>
            </a:r>
            <a:r>
              <a:rPr lang="en-CA" sz="2000" dirty="0"/>
              <a:t> </a:t>
            </a:r>
            <a:r>
              <a:rPr lang="en-CA" sz="2000" dirty="0" err="1"/>
              <a:t>comme</a:t>
            </a:r>
            <a:r>
              <a:rPr lang="en-CA" sz="2000" dirty="0"/>
              <a:t> un </a:t>
            </a:r>
            <a:r>
              <a:rPr lang="en-CA" sz="2000" dirty="0" err="1"/>
              <a:t>comportement</a:t>
            </a:r>
            <a:r>
              <a:rPr lang="en-CA" sz="2000" dirty="0"/>
              <a:t> </a:t>
            </a:r>
            <a:r>
              <a:rPr lang="en-CA" sz="2000" dirty="0" err="1"/>
              <a:t>normatif</a:t>
            </a:r>
            <a:r>
              <a:rPr lang="en-CA" sz="2000" dirty="0"/>
              <a:t> dans </a:t>
            </a:r>
            <a:r>
              <a:rPr lang="en-CA" sz="2000" dirty="0" err="1"/>
              <a:t>votre</a:t>
            </a:r>
            <a:r>
              <a:rPr lang="en-CA" sz="2000" dirty="0"/>
              <a:t> quartier.</a:t>
            </a:r>
          </a:p>
          <a:p>
            <a:pPr lvl="0"/>
            <a:r>
              <a:rPr lang="en-CA" sz="2000" b="1" dirty="0" err="1"/>
              <a:t>Soutenez</a:t>
            </a:r>
            <a:r>
              <a:rPr lang="en-CA" sz="2000" dirty="0"/>
              <a:t> la participation des </a:t>
            </a:r>
            <a:r>
              <a:rPr lang="en-CA" sz="2000" dirty="0" err="1"/>
              <a:t>membres</a:t>
            </a:r>
            <a:r>
              <a:rPr lang="en-CA" sz="2000" dirty="0"/>
              <a:t> de </a:t>
            </a:r>
            <a:r>
              <a:rPr lang="en-CA" sz="2000" dirty="0" err="1"/>
              <a:t>votre</a:t>
            </a:r>
            <a:r>
              <a:rPr lang="en-CA" sz="2000" dirty="0"/>
              <a:t> </a:t>
            </a:r>
            <a:r>
              <a:rPr lang="en-CA" sz="2000" dirty="0" err="1"/>
              <a:t>famille</a:t>
            </a:r>
            <a:r>
              <a:rPr lang="en-CA" sz="2000" dirty="0"/>
              <a:t> au jeu </a:t>
            </a:r>
            <a:r>
              <a:rPr lang="en-CA" sz="2000" dirty="0" err="1"/>
              <a:t>actif</a:t>
            </a:r>
            <a:r>
              <a:rPr lang="en-CA" sz="2000" dirty="0"/>
              <a:t> à </a:t>
            </a:r>
            <a:r>
              <a:rPr lang="en-CA" sz="2000" dirty="0" err="1"/>
              <a:t>l’extérieur</a:t>
            </a:r>
            <a:r>
              <a:rPr lang="en-CA" sz="2000" dirty="0"/>
              <a:t> </a:t>
            </a:r>
            <a:r>
              <a:rPr lang="en-CA" sz="2000" dirty="0" err="1"/>
              <a:t>en</a:t>
            </a:r>
            <a:r>
              <a:rPr lang="en-CA" sz="2000" dirty="0"/>
              <a:t> les </a:t>
            </a:r>
            <a:r>
              <a:rPr lang="en-CA" sz="2000" dirty="0" err="1"/>
              <a:t>encourageant</a:t>
            </a:r>
            <a:r>
              <a:rPr lang="en-CA" sz="2000" dirty="0"/>
              <a:t>, </a:t>
            </a:r>
            <a:r>
              <a:rPr lang="en-CA" sz="2000" dirty="0" err="1"/>
              <a:t>en</a:t>
            </a:r>
            <a:r>
              <a:rPr lang="en-CA" sz="2000" dirty="0"/>
              <a:t> </a:t>
            </a:r>
            <a:r>
              <a:rPr lang="en-CA" sz="2000" dirty="0" err="1"/>
              <a:t>adaptant</a:t>
            </a:r>
            <a:r>
              <a:rPr lang="en-CA" sz="2000" dirty="0"/>
              <a:t> </a:t>
            </a:r>
            <a:r>
              <a:rPr lang="en-CA" sz="2000" dirty="0" err="1"/>
              <a:t>l’experience</a:t>
            </a:r>
            <a:r>
              <a:rPr lang="en-CA" sz="2000" dirty="0"/>
              <a:t> et </a:t>
            </a:r>
            <a:r>
              <a:rPr lang="en-CA" sz="2000" dirty="0" err="1"/>
              <a:t>en</a:t>
            </a:r>
            <a:r>
              <a:rPr lang="en-CA" sz="2000" dirty="0"/>
              <a:t> participant avec </a:t>
            </a:r>
            <a:r>
              <a:rPr lang="en-CA" sz="2000" dirty="0" err="1"/>
              <a:t>eux</a:t>
            </a:r>
            <a:r>
              <a:rPr lang="en-CA" sz="2000" dirty="0"/>
              <a:t> au jeu.</a:t>
            </a:r>
          </a:p>
          <a:p>
            <a:endParaRPr lang="en-US" sz="2000" dirty="0"/>
          </a:p>
        </p:txBody>
      </p:sp>
      <p:pic>
        <p:nvPicPr>
          <p:cNvPr id="10" name="Picture 9" descr="People running happily in snow">
            <a:extLst>
              <a:ext uri="{FF2B5EF4-FFF2-40B4-BE49-F238E27FC236}">
                <a16:creationId xmlns:a16="http://schemas.microsoft.com/office/drawing/2014/main" id="{81CD595E-D1C8-AEAB-37C7-869312F7B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r="38383" b="-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3303E-60AC-4473-4085-63F7DFD2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8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443423" y="1396226"/>
            <a:ext cx="5305155" cy="5305155"/>
          </a:xfrm>
          <a:custGeom>
            <a:avLst/>
            <a:gdLst/>
            <a:ahLst/>
            <a:cxnLst/>
            <a:rect l="l" t="t" r="r" b="b"/>
            <a:pathLst>
              <a:path w="7957733" h="7957733">
                <a:moveTo>
                  <a:pt x="0" y="0"/>
                </a:moveTo>
                <a:lnTo>
                  <a:pt x="7957732" y="0"/>
                </a:lnTo>
                <a:lnTo>
                  <a:pt x="7957732" y="7957732"/>
                </a:lnTo>
                <a:lnTo>
                  <a:pt x="0" y="795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5405796" y="3295510"/>
            <a:ext cx="1380409" cy="1506586"/>
          </a:xfrm>
          <a:custGeom>
            <a:avLst/>
            <a:gdLst/>
            <a:ahLst/>
            <a:cxnLst/>
            <a:rect l="l" t="t" r="r" b="b"/>
            <a:pathLst>
              <a:path w="2070614" h="2259879">
                <a:moveTo>
                  <a:pt x="0" y="0"/>
                </a:moveTo>
                <a:lnTo>
                  <a:pt x="2070614" y="0"/>
                </a:lnTo>
                <a:lnTo>
                  <a:pt x="2070614" y="2259880"/>
                </a:lnTo>
                <a:lnTo>
                  <a:pt x="0" y="2259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0" name="Group 10"/>
          <p:cNvGrpSpPr/>
          <p:nvPr/>
        </p:nvGrpSpPr>
        <p:grpSpPr>
          <a:xfrm>
            <a:off x="2078358" y="3314061"/>
            <a:ext cx="2057400" cy="1092777"/>
            <a:chOff x="0" y="-45408"/>
            <a:chExt cx="812800" cy="43171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336464"/>
            </a:xfrm>
            <a:custGeom>
              <a:avLst/>
              <a:gdLst/>
              <a:ahLst/>
              <a:cxnLst/>
              <a:rect l="l" t="t" r="r" b="b"/>
              <a:pathLst>
                <a:path w="812800" h="336464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08524"/>
                  </a:lnTo>
                  <a:cubicBezTo>
                    <a:pt x="812800" y="279183"/>
                    <a:pt x="755519" y="336464"/>
                    <a:pt x="684859" y="336464"/>
                  </a:cubicBezTo>
                  <a:lnTo>
                    <a:pt x="127941" y="336464"/>
                  </a:lnTo>
                  <a:cubicBezTo>
                    <a:pt x="94009" y="336464"/>
                    <a:pt x="61467" y="322985"/>
                    <a:pt x="37473" y="298991"/>
                  </a:cubicBezTo>
                  <a:cubicBezTo>
                    <a:pt x="13479" y="274998"/>
                    <a:pt x="0" y="242456"/>
                    <a:pt x="0" y="20852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394639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5408"/>
              <a:ext cx="812800" cy="4317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2000" b="1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La </a:t>
              </a:r>
              <a:r>
                <a:rPr lang="en-US" sz="2000" b="1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santé</a:t>
              </a:r>
              <a:r>
                <a:rPr lang="en-US" sz="2000" b="1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physique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25811" y="233148"/>
            <a:ext cx="10940378" cy="668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en-US" sz="28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Pourquoi</a:t>
            </a:r>
            <a:r>
              <a:rPr lang="en-US" sz="28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s’intéresser</a:t>
            </a:r>
            <a:r>
              <a:rPr lang="en-US" sz="28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au jeu à </a:t>
            </a:r>
            <a:r>
              <a:rPr lang="en-US" sz="28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l’extérieur</a:t>
            </a:r>
            <a:r>
              <a:rPr lang="en-US" sz="28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898411" y="1150855"/>
            <a:ext cx="2057400" cy="1092777"/>
            <a:chOff x="0" y="-49486"/>
            <a:chExt cx="812800" cy="43171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336464"/>
            </a:xfrm>
            <a:custGeom>
              <a:avLst/>
              <a:gdLst/>
              <a:ahLst/>
              <a:cxnLst/>
              <a:rect l="l" t="t" r="r" b="b"/>
              <a:pathLst>
                <a:path w="812800" h="336464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08524"/>
                  </a:lnTo>
                  <a:cubicBezTo>
                    <a:pt x="812800" y="279183"/>
                    <a:pt x="755519" y="336464"/>
                    <a:pt x="684859" y="336464"/>
                  </a:cubicBezTo>
                  <a:lnTo>
                    <a:pt x="127941" y="336464"/>
                  </a:lnTo>
                  <a:cubicBezTo>
                    <a:pt x="94009" y="336464"/>
                    <a:pt x="61467" y="322985"/>
                    <a:pt x="37473" y="298991"/>
                  </a:cubicBezTo>
                  <a:cubicBezTo>
                    <a:pt x="13479" y="274998"/>
                    <a:pt x="0" y="242456"/>
                    <a:pt x="0" y="20852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394639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9486"/>
              <a:ext cx="812800" cy="4317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900" b="1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La </a:t>
              </a:r>
              <a:r>
                <a:rPr lang="en-US" sz="1900" b="1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santé</a:t>
              </a:r>
              <a:r>
                <a:rPr lang="en-US" sz="1900" b="1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1900" b="1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mentale</a:t>
              </a:r>
              <a:endParaRPr lang="en-US" sz="1900" b="1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719877" y="2323284"/>
            <a:ext cx="2057400" cy="1092777"/>
            <a:chOff x="0" y="-47625"/>
            <a:chExt cx="812800" cy="43171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336464"/>
            </a:xfrm>
            <a:custGeom>
              <a:avLst/>
              <a:gdLst/>
              <a:ahLst/>
              <a:cxnLst/>
              <a:rect l="l" t="t" r="r" b="b"/>
              <a:pathLst>
                <a:path w="812800" h="336464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08524"/>
                  </a:lnTo>
                  <a:cubicBezTo>
                    <a:pt x="812800" y="279183"/>
                    <a:pt x="755519" y="336464"/>
                    <a:pt x="684859" y="336464"/>
                  </a:cubicBezTo>
                  <a:lnTo>
                    <a:pt x="127941" y="336464"/>
                  </a:lnTo>
                  <a:cubicBezTo>
                    <a:pt x="94009" y="336464"/>
                    <a:pt x="61467" y="322985"/>
                    <a:pt x="37473" y="298991"/>
                  </a:cubicBezTo>
                  <a:cubicBezTo>
                    <a:pt x="13479" y="274998"/>
                    <a:pt x="0" y="242456"/>
                    <a:pt x="0" y="20852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394639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4317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b="1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La </a:t>
              </a:r>
              <a:r>
                <a:rPr lang="en-US" b="1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santé</a:t>
              </a:r>
              <a:r>
                <a:rPr lang="en-US" b="1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émotionnelle</a:t>
              </a:r>
              <a:endParaRPr lang="en-US" b="1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421645" y="4915386"/>
            <a:ext cx="2057400" cy="1092777"/>
            <a:chOff x="0" y="-60266"/>
            <a:chExt cx="812800" cy="4317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336464"/>
            </a:xfrm>
            <a:custGeom>
              <a:avLst/>
              <a:gdLst/>
              <a:ahLst/>
              <a:cxnLst/>
              <a:rect l="l" t="t" r="r" b="b"/>
              <a:pathLst>
                <a:path w="812800" h="336464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08524"/>
                  </a:lnTo>
                  <a:cubicBezTo>
                    <a:pt x="812800" y="279183"/>
                    <a:pt x="755519" y="336464"/>
                    <a:pt x="684859" y="336464"/>
                  </a:cubicBezTo>
                  <a:lnTo>
                    <a:pt x="127941" y="336464"/>
                  </a:lnTo>
                  <a:cubicBezTo>
                    <a:pt x="94009" y="336464"/>
                    <a:pt x="61467" y="322985"/>
                    <a:pt x="37473" y="298991"/>
                  </a:cubicBezTo>
                  <a:cubicBezTo>
                    <a:pt x="13479" y="274998"/>
                    <a:pt x="0" y="242456"/>
                    <a:pt x="0" y="20852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394639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0266"/>
              <a:ext cx="812800" cy="4317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2000" b="1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La </a:t>
              </a:r>
              <a:r>
                <a:rPr lang="en-US" sz="2000" b="1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santé</a:t>
              </a:r>
              <a:r>
                <a:rPr lang="en-US" sz="2000" b="1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sociale</a:t>
              </a:r>
              <a:endParaRPr lang="en-US" sz="2000" b="1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898411" y="5608602"/>
            <a:ext cx="2057400" cy="1092777"/>
            <a:chOff x="0" y="-54424"/>
            <a:chExt cx="812800" cy="43171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336464"/>
            </a:xfrm>
            <a:custGeom>
              <a:avLst/>
              <a:gdLst/>
              <a:ahLst/>
              <a:cxnLst/>
              <a:rect l="l" t="t" r="r" b="b"/>
              <a:pathLst>
                <a:path w="812800" h="336464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08524"/>
                  </a:lnTo>
                  <a:cubicBezTo>
                    <a:pt x="812800" y="279183"/>
                    <a:pt x="755519" y="336464"/>
                    <a:pt x="684859" y="336464"/>
                  </a:cubicBezTo>
                  <a:lnTo>
                    <a:pt x="127941" y="336464"/>
                  </a:lnTo>
                  <a:cubicBezTo>
                    <a:pt x="94009" y="336464"/>
                    <a:pt x="61467" y="322985"/>
                    <a:pt x="37473" y="298991"/>
                  </a:cubicBezTo>
                  <a:cubicBezTo>
                    <a:pt x="13479" y="274998"/>
                    <a:pt x="0" y="242456"/>
                    <a:pt x="0" y="20852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394639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4424"/>
              <a:ext cx="812800" cy="4317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2000" b="1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La </a:t>
              </a:r>
              <a:r>
                <a:rPr lang="en-US" sz="2000" b="1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santé</a:t>
              </a:r>
              <a:r>
                <a:rPr lang="en-US" sz="2000" b="1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spirituelle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719877" y="6258984"/>
            <a:ext cx="4472123" cy="506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(Brussoni et al., 2015; de Lannoy et al., Under Review, Gray et al., 2015; James et al., Under Review, Tremblay et al., 2015)</a:t>
            </a:r>
          </a:p>
        </p:txBody>
      </p:sp>
    </p:spTree>
    <p:extLst>
      <p:ext uri="{BB962C8B-B14F-4D97-AF65-F5344CB8AC3E}">
        <p14:creationId xmlns:p14="http://schemas.microsoft.com/office/powerpoint/2010/main" val="1067750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40EE8-63D1-0DB7-FDE3-648CF781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 err="1"/>
              <a:t>Indvidus</a:t>
            </a:r>
            <a:r>
              <a:rPr lang="en-US" sz="4000" dirty="0"/>
              <a:t> : </a:t>
            </a:r>
            <a:r>
              <a:rPr lang="en-US" sz="4000" dirty="0" err="1"/>
              <a:t>Bougez</a:t>
            </a:r>
            <a:r>
              <a:rPr lang="en-US" sz="4000" dirty="0"/>
              <a:t>, </a:t>
            </a:r>
            <a:r>
              <a:rPr lang="en-US" sz="4000" dirty="0" err="1"/>
              <a:t>Explorez</a:t>
            </a:r>
            <a:r>
              <a:rPr lang="en-US" sz="4000" dirty="0"/>
              <a:t>, </a:t>
            </a:r>
            <a:r>
              <a:rPr lang="en-US" sz="4000" dirty="0" err="1"/>
              <a:t>Jouez</a:t>
            </a:r>
            <a:r>
              <a:rPr lang="en-US" sz="4000" dirty="0"/>
              <a:t> avec </a:t>
            </a:r>
            <a:r>
              <a:rPr lang="en-US" sz="4000" dirty="0" err="1"/>
              <a:t>Enthousiasme</a:t>
            </a:r>
            <a:r>
              <a:rPr lang="en-US" sz="4000" dirty="0"/>
              <a:t>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7FCE3-63CE-4244-FA27-A2A2ACE27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lvl="0"/>
            <a:r>
              <a:rPr lang="en-CA" sz="2000" b="1" dirty="0" err="1"/>
              <a:t>Soyez</a:t>
            </a:r>
            <a:r>
              <a:rPr lang="en-CA" sz="2000" b="1" dirty="0"/>
              <a:t> </a:t>
            </a:r>
            <a:r>
              <a:rPr lang="en-CA" sz="2000" b="1" dirty="0" err="1"/>
              <a:t>respectueux</a:t>
            </a:r>
            <a:r>
              <a:rPr lang="en-CA" sz="2000" b="1" dirty="0"/>
              <a:t> </a:t>
            </a:r>
            <a:r>
              <a:rPr lang="en-CA" sz="2000" dirty="0"/>
              <a:t>des </a:t>
            </a:r>
            <a:r>
              <a:rPr lang="en-CA" sz="2000" dirty="0" err="1"/>
              <a:t>environnements</a:t>
            </a:r>
            <a:r>
              <a:rPr lang="en-CA" sz="2000" dirty="0"/>
              <a:t> </a:t>
            </a:r>
            <a:r>
              <a:rPr lang="en-CA" sz="2000" dirty="0" err="1"/>
              <a:t>extérieurs</a:t>
            </a:r>
            <a:r>
              <a:rPr lang="en-CA" sz="2000" dirty="0"/>
              <a:t> </a:t>
            </a:r>
            <a:r>
              <a:rPr lang="en-CA" sz="2000" dirty="0" err="1"/>
              <a:t>où</a:t>
            </a:r>
            <a:r>
              <a:rPr lang="en-CA" sz="2000" dirty="0"/>
              <a:t> se </a:t>
            </a:r>
            <a:r>
              <a:rPr lang="en-CA" sz="2000" dirty="0" err="1"/>
              <a:t>déroule</a:t>
            </a:r>
            <a:r>
              <a:rPr lang="en-CA" sz="2000" dirty="0"/>
              <a:t> le jeu.</a:t>
            </a:r>
          </a:p>
          <a:p>
            <a:pPr lvl="0"/>
            <a:r>
              <a:rPr lang="en-CA" sz="2000" b="1" dirty="0" err="1"/>
              <a:t>Prônez</a:t>
            </a:r>
            <a:r>
              <a:rPr lang="en-CA" sz="2000" dirty="0"/>
              <a:t> des </a:t>
            </a:r>
            <a:r>
              <a:rPr lang="en-CA" sz="2000" dirty="0" err="1"/>
              <a:t>accès</a:t>
            </a:r>
            <a:r>
              <a:rPr lang="en-CA" sz="2000" dirty="0"/>
              <a:t> </a:t>
            </a:r>
            <a:r>
              <a:rPr lang="en-CA" sz="2000" dirty="0" err="1"/>
              <a:t>équitables</a:t>
            </a:r>
            <a:r>
              <a:rPr lang="en-CA" sz="2000" dirty="0"/>
              <a:t> et la </a:t>
            </a:r>
            <a:r>
              <a:rPr lang="en-CA" sz="2000" dirty="0" err="1"/>
              <a:t>préservation</a:t>
            </a:r>
            <a:r>
              <a:rPr lang="en-CA" sz="2000" dirty="0"/>
              <a:t> des </a:t>
            </a:r>
            <a:r>
              <a:rPr lang="en-CA" sz="2000" dirty="0" err="1"/>
              <a:t>espaces</a:t>
            </a:r>
            <a:r>
              <a:rPr lang="en-CA" sz="2000" dirty="0"/>
              <a:t> verts et des </a:t>
            </a:r>
            <a:r>
              <a:rPr lang="en-CA" sz="2000" dirty="0" err="1"/>
              <a:t>environnements</a:t>
            </a:r>
            <a:r>
              <a:rPr lang="en-CA" sz="2000" dirty="0"/>
              <a:t> </a:t>
            </a:r>
            <a:r>
              <a:rPr lang="en-CA" sz="2000" dirty="0" err="1"/>
              <a:t>sûrs</a:t>
            </a:r>
            <a:r>
              <a:rPr lang="en-CA" sz="2000" dirty="0"/>
              <a:t> et </a:t>
            </a:r>
            <a:r>
              <a:rPr lang="en-CA" sz="2000" dirty="0" err="1"/>
              <a:t>propices</a:t>
            </a:r>
            <a:r>
              <a:rPr lang="en-CA" sz="2000" dirty="0"/>
              <a:t> au jeu.</a:t>
            </a:r>
          </a:p>
          <a:p>
            <a:pPr lvl="0"/>
            <a:r>
              <a:rPr lang="en-CA" sz="2000" b="1" dirty="0" err="1"/>
              <a:t>Explorez</a:t>
            </a:r>
            <a:r>
              <a:rPr lang="en-CA" sz="2000" dirty="0"/>
              <a:t> des </a:t>
            </a:r>
            <a:r>
              <a:rPr lang="en-CA" sz="2000" dirty="0" err="1"/>
              <a:t>expériences</a:t>
            </a:r>
            <a:r>
              <a:rPr lang="en-CA" sz="2000" dirty="0"/>
              <a:t> </a:t>
            </a:r>
            <a:r>
              <a:rPr lang="en-CA" sz="2000" dirty="0" err="1"/>
              <a:t>variées</a:t>
            </a:r>
            <a:r>
              <a:rPr lang="en-CA" sz="2000" dirty="0"/>
              <a:t> et </a:t>
            </a:r>
            <a:r>
              <a:rPr lang="en-CA" sz="2000" b="1" dirty="0" err="1"/>
              <a:t>profitez</a:t>
            </a:r>
            <a:r>
              <a:rPr lang="en-CA" sz="2000" dirty="0"/>
              <a:t> de </a:t>
            </a:r>
            <a:r>
              <a:rPr lang="en-CA" sz="2000" dirty="0" err="1"/>
              <a:t>différents</a:t>
            </a:r>
            <a:r>
              <a:rPr lang="en-CA" sz="2000" dirty="0"/>
              <a:t> </a:t>
            </a:r>
            <a:r>
              <a:rPr lang="en-CA" sz="2000" dirty="0" err="1"/>
              <a:t>espaces</a:t>
            </a:r>
            <a:r>
              <a:rPr lang="en-CA" sz="2000" dirty="0"/>
              <a:t> </a:t>
            </a:r>
            <a:r>
              <a:rPr lang="en-CA" sz="2000" dirty="0" err="1"/>
              <a:t>extérieurs</a:t>
            </a:r>
            <a:r>
              <a:rPr lang="en-CA" sz="2000" dirty="0"/>
              <a:t> dans le cadre de </a:t>
            </a:r>
            <a:r>
              <a:rPr lang="en-CA" sz="2000" dirty="0" err="1"/>
              <a:t>votre</a:t>
            </a:r>
            <a:r>
              <a:rPr lang="en-CA" sz="2000" dirty="0"/>
              <a:t> routine de </a:t>
            </a:r>
            <a:r>
              <a:rPr lang="en-CA" sz="2000" dirty="0" err="1"/>
              <a:t>tous</a:t>
            </a:r>
            <a:r>
              <a:rPr lang="en-CA" sz="2000" dirty="0"/>
              <a:t> les </a:t>
            </a:r>
            <a:r>
              <a:rPr lang="en-CA" sz="2000" dirty="0" err="1"/>
              <a:t>jours</a:t>
            </a:r>
            <a:r>
              <a:rPr lang="en-CA" sz="2000" dirty="0"/>
              <a:t>.</a:t>
            </a:r>
          </a:p>
          <a:p>
            <a:endParaRPr lang="en-US" sz="2000" dirty="0"/>
          </a:p>
        </p:txBody>
      </p:sp>
      <p:pic>
        <p:nvPicPr>
          <p:cNvPr id="12" name="Picture 11" descr="People playing football">
            <a:extLst>
              <a:ext uri="{FF2B5EF4-FFF2-40B4-BE49-F238E27FC236}">
                <a16:creationId xmlns:a16="http://schemas.microsoft.com/office/drawing/2014/main" id="{77614A8C-671E-E467-7F84-3BEF86AB8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9" t="-1" r="17027" b="-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18E3D-BD79-21CE-AF3C-DBF6D82F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Marshmallows over a bonfire">
            <a:extLst>
              <a:ext uri="{FF2B5EF4-FFF2-40B4-BE49-F238E27FC236}">
                <a16:creationId xmlns:a16="http://schemas.microsoft.com/office/drawing/2014/main" id="{B5A3DC98-8D15-497C-9B78-996B9AADA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D81BF-B862-644C-36A1-280FE6D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1641611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Le jeu </a:t>
            </a:r>
            <a:r>
              <a:rPr lang="en-US" dirty="0" err="1">
                <a:solidFill>
                  <a:srgbClr val="FFFFFF"/>
                </a:solidFill>
              </a:rPr>
              <a:t>actif</a:t>
            </a:r>
            <a:r>
              <a:rPr lang="en-US" dirty="0">
                <a:solidFill>
                  <a:srgbClr val="FFFFFF"/>
                </a:solidFill>
              </a:rPr>
              <a:t> à </a:t>
            </a:r>
            <a:r>
              <a:rPr lang="en-US" dirty="0" err="1">
                <a:solidFill>
                  <a:srgbClr val="FFFFFF"/>
                </a:solidFill>
              </a:rPr>
              <a:t>l’extérieur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essentiel</a:t>
            </a:r>
            <a:r>
              <a:rPr lang="en-US" dirty="0">
                <a:solidFill>
                  <a:srgbClr val="FFFFFF"/>
                </a:solidFill>
              </a:rPr>
              <a:t> à </a:t>
            </a:r>
            <a:r>
              <a:rPr lang="en-US" dirty="0" err="1">
                <a:solidFill>
                  <a:srgbClr val="FFFFFF"/>
                </a:solidFill>
              </a:rPr>
              <a:t>notre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santé</a:t>
            </a:r>
            <a:r>
              <a:rPr lang="en-US" dirty="0">
                <a:solidFill>
                  <a:srgbClr val="FFFFFF"/>
                </a:solidFill>
              </a:rPr>
              <a:t>, à </a:t>
            </a:r>
            <a:r>
              <a:rPr lang="en-US" dirty="0" err="1">
                <a:solidFill>
                  <a:srgbClr val="FFFFFF"/>
                </a:solidFill>
              </a:rPr>
              <a:t>nos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communautés</a:t>
            </a:r>
            <a:r>
              <a:rPr lang="en-US" dirty="0">
                <a:solidFill>
                  <a:srgbClr val="FFFFFF"/>
                </a:solidFill>
              </a:rPr>
              <a:t>, et à </a:t>
            </a:r>
            <a:r>
              <a:rPr lang="en-US" dirty="0" err="1">
                <a:solidFill>
                  <a:srgbClr val="FFFFFF"/>
                </a:solidFill>
              </a:rPr>
              <a:t>notre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planète</a:t>
            </a:r>
            <a:r>
              <a:rPr lang="en-US" dirty="0">
                <a:solidFill>
                  <a:srgbClr val="FFFFFF"/>
                </a:solidFill>
              </a:rPr>
              <a:t>. Ensemble, nous </a:t>
            </a:r>
            <a:r>
              <a:rPr lang="en-US" dirty="0" err="1">
                <a:solidFill>
                  <a:srgbClr val="FFFFFF"/>
                </a:solidFill>
              </a:rPr>
              <a:t>pouvons</a:t>
            </a:r>
            <a:r>
              <a:rPr lang="en-US" dirty="0">
                <a:solidFill>
                  <a:srgbClr val="FFFFFF"/>
                </a:solidFill>
              </a:rPr>
              <a:t> faire du jeu </a:t>
            </a:r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priorité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dès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aujourd’hui</a:t>
            </a:r>
            <a:r>
              <a:rPr lang="en-US" dirty="0">
                <a:solidFill>
                  <a:srgbClr val="FFFFFF"/>
                </a:solidFill>
              </a:rPr>
              <a:t>, et pour les </a:t>
            </a:r>
            <a:r>
              <a:rPr lang="en-US" dirty="0" err="1">
                <a:solidFill>
                  <a:srgbClr val="FFFFFF"/>
                </a:solidFill>
              </a:rPr>
              <a:t>générations</a:t>
            </a:r>
            <a:r>
              <a:rPr lang="en-US" dirty="0">
                <a:solidFill>
                  <a:srgbClr val="FFFFFF"/>
                </a:solidFill>
              </a:rPr>
              <a:t> futures!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75643-BFE7-707E-825F-8627F9A4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9238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B08E3-DCE1-5F64-E250-F5C2E8CE7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364109-DACB-A7FB-C2FE-8302E864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75" y="325711"/>
            <a:ext cx="9694846" cy="1364440"/>
          </a:xfrm>
        </p:spPr>
        <p:txBody>
          <a:bodyPr/>
          <a:lstStyle/>
          <a:p>
            <a:r>
              <a:rPr lang="en-US" dirty="0" err="1">
                <a:solidFill>
                  <a:srgbClr val="394639"/>
                </a:solidFill>
                <a:latin typeface="Aptos Display"/>
              </a:rPr>
              <a:t>Appuyer</a:t>
            </a:r>
            <a:r>
              <a:rPr lang="en-US" dirty="0">
                <a:solidFill>
                  <a:srgbClr val="394639"/>
                </a:solidFill>
                <a:latin typeface="Aptos Display"/>
              </a:rPr>
              <a:t> </a:t>
            </a:r>
            <a:r>
              <a:rPr lang="en-US" dirty="0" err="1">
                <a:solidFill>
                  <a:srgbClr val="394639"/>
                </a:solidFill>
                <a:latin typeface="Aptos Display"/>
              </a:rPr>
              <a:t>l’Énoncé</a:t>
            </a:r>
            <a:r>
              <a:rPr lang="en-US" dirty="0">
                <a:solidFill>
                  <a:srgbClr val="394639"/>
                </a:solidFill>
                <a:latin typeface="Aptos Display"/>
              </a:rPr>
              <a:t> de position 2025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DF10-C00F-E52E-D5B2-A61B6180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252" y="1671589"/>
            <a:ext cx="4927958" cy="43280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>
                <a:solidFill>
                  <a:schemeClr val="accent6">
                    <a:lumMod val="76000"/>
                  </a:schemeClr>
                </a:solidFill>
                <a:latin typeface="Aptos"/>
                <a:ea typeface="+mn-lt"/>
                <a:cs typeface="+mn-lt"/>
              </a:rPr>
              <a:t>586 </a:t>
            </a:r>
            <a:r>
              <a:rPr lang="en-CA" dirty="0" err="1">
                <a:solidFill>
                  <a:schemeClr val="accent6">
                    <a:lumMod val="76000"/>
                  </a:schemeClr>
                </a:solidFill>
                <a:latin typeface="Aptos"/>
                <a:ea typeface="+mn-lt"/>
                <a:cs typeface="+mn-lt"/>
              </a:rPr>
              <a:t>personnes</a:t>
            </a:r>
            <a:r>
              <a:rPr lang="en-CA" b="1" dirty="0">
                <a:solidFill>
                  <a:schemeClr val="accent6">
                    <a:lumMod val="76000"/>
                  </a:schemeClr>
                </a:solidFill>
                <a:latin typeface="Aptos"/>
                <a:ea typeface="+mn-lt"/>
                <a:cs typeface="+mn-lt"/>
              </a:rPr>
              <a:t> </a:t>
            </a:r>
            <a:r>
              <a:rPr lang="en-CA" dirty="0" err="1">
                <a:solidFill>
                  <a:srgbClr val="000000"/>
                </a:solidFill>
                <a:latin typeface="Aptos"/>
                <a:ea typeface="+mn-lt"/>
                <a:cs typeface="+mn-lt"/>
              </a:rPr>
              <a:t>soutiennent</a:t>
            </a:r>
            <a:r>
              <a:rPr lang="en-CA" dirty="0">
                <a:solidFill>
                  <a:srgbClr val="000000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CA" dirty="0" err="1">
                <a:solidFill>
                  <a:srgbClr val="000000"/>
                </a:solidFill>
                <a:latin typeface="Aptos"/>
                <a:ea typeface="+mn-lt"/>
                <a:cs typeface="+mn-lt"/>
              </a:rPr>
              <a:t>l’Énoncé</a:t>
            </a:r>
            <a:r>
              <a:rPr lang="en-CA" dirty="0">
                <a:solidFill>
                  <a:srgbClr val="000000"/>
                </a:solidFill>
                <a:latin typeface="Aptos"/>
                <a:ea typeface="+mn-lt"/>
                <a:cs typeface="+mn-lt"/>
              </a:rPr>
              <a:t> de position sur le jeu </a:t>
            </a:r>
            <a:r>
              <a:rPr lang="en-CA" dirty="0" err="1">
                <a:solidFill>
                  <a:srgbClr val="000000"/>
                </a:solidFill>
                <a:latin typeface="Aptos"/>
                <a:ea typeface="+mn-lt"/>
                <a:cs typeface="+mn-lt"/>
              </a:rPr>
              <a:t>actif</a:t>
            </a:r>
            <a:r>
              <a:rPr lang="en-CA" dirty="0">
                <a:solidFill>
                  <a:srgbClr val="000000"/>
                </a:solidFill>
                <a:latin typeface="Aptos"/>
                <a:ea typeface="+mn-lt"/>
                <a:cs typeface="+mn-lt"/>
              </a:rPr>
              <a:t> à </a:t>
            </a:r>
            <a:r>
              <a:rPr lang="en-CA" dirty="0" err="1">
                <a:solidFill>
                  <a:srgbClr val="000000"/>
                </a:solidFill>
                <a:latin typeface="Aptos"/>
                <a:ea typeface="+mn-lt"/>
                <a:cs typeface="+mn-lt"/>
              </a:rPr>
              <a:t>l’extérieur</a:t>
            </a:r>
            <a:r>
              <a:rPr lang="en-CA" dirty="0">
                <a:solidFill>
                  <a:srgbClr val="000000"/>
                </a:solidFill>
                <a:latin typeface="Aptos"/>
                <a:ea typeface="+mn-lt"/>
                <a:cs typeface="+mn-lt"/>
              </a:rPr>
              <a:t> 2025.</a:t>
            </a:r>
            <a:r>
              <a:rPr lang="en-CA" dirty="0">
                <a:ea typeface="+mn-lt"/>
                <a:cs typeface="+mn-lt"/>
              </a:rPr>
              <a:t> Pour </a:t>
            </a:r>
            <a:r>
              <a:rPr lang="en-CA" dirty="0" err="1">
                <a:ea typeface="+mn-lt"/>
                <a:cs typeface="+mn-lt"/>
              </a:rPr>
              <a:t>l’appuyer</a:t>
            </a:r>
            <a:r>
              <a:rPr lang="en-CA" dirty="0">
                <a:ea typeface="+mn-lt"/>
                <a:cs typeface="+mn-lt"/>
              </a:rPr>
              <a:t>, </a:t>
            </a:r>
            <a:r>
              <a:rPr lang="en-CA" dirty="0" err="1">
                <a:ea typeface="+mn-lt"/>
                <a:cs typeface="+mn-lt"/>
              </a:rPr>
              <a:t>rendez-vous</a:t>
            </a:r>
            <a:r>
              <a:rPr lang="en-CA" dirty="0">
                <a:ea typeface="+mn-lt"/>
                <a:cs typeface="+mn-lt"/>
              </a:rPr>
              <a:t> sur le site de </a:t>
            </a:r>
            <a:r>
              <a:rPr lang="en-CA" dirty="0" err="1">
                <a:ea typeface="+mn-lt"/>
                <a:cs typeface="+mn-lt"/>
              </a:rPr>
              <a:t>Jouons</a:t>
            </a:r>
            <a:r>
              <a:rPr lang="en-CA" dirty="0">
                <a:ea typeface="+mn-lt"/>
                <a:cs typeface="+mn-lt"/>
              </a:rPr>
              <a:t> dehors Canada </a:t>
            </a:r>
            <a:r>
              <a:rPr lang="en-CA" dirty="0" err="1">
                <a:ea typeface="+mn-lt"/>
                <a:cs typeface="+mn-lt"/>
              </a:rPr>
              <a:t>en</a:t>
            </a:r>
            <a:r>
              <a:rPr lang="en-CA" dirty="0">
                <a:ea typeface="+mn-lt"/>
                <a:cs typeface="+mn-lt"/>
              </a:rPr>
              <a:t> </a:t>
            </a:r>
            <a:r>
              <a:rPr lang="en-CA" dirty="0" err="1">
                <a:ea typeface="+mn-lt"/>
                <a:cs typeface="+mn-lt"/>
              </a:rPr>
              <a:t>cliquant</a:t>
            </a:r>
            <a:r>
              <a:rPr lang="en-CA" dirty="0">
                <a:ea typeface="+mn-lt"/>
                <a:cs typeface="+mn-lt"/>
              </a:rPr>
              <a:t> sur le lien </a:t>
            </a:r>
            <a:r>
              <a:rPr lang="en-CA" dirty="0" err="1">
                <a:ea typeface="+mn-lt"/>
                <a:cs typeface="+mn-lt"/>
              </a:rPr>
              <a:t>ou</a:t>
            </a:r>
            <a:r>
              <a:rPr lang="en-CA" dirty="0">
                <a:ea typeface="+mn-lt"/>
                <a:cs typeface="+mn-lt"/>
              </a:rPr>
              <a:t> </a:t>
            </a:r>
            <a:r>
              <a:rPr lang="en-CA" dirty="0" err="1">
                <a:ea typeface="+mn-lt"/>
                <a:cs typeface="+mn-lt"/>
              </a:rPr>
              <a:t>en</a:t>
            </a:r>
            <a:r>
              <a:rPr lang="en-CA" dirty="0">
                <a:ea typeface="+mn-lt"/>
                <a:cs typeface="+mn-lt"/>
              </a:rPr>
              <a:t> </a:t>
            </a:r>
            <a:r>
              <a:rPr lang="en-CA" dirty="0" err="1">
                <a:ea typeface="+mn-lt"/>
                <a:cs typeface="+mn-lt"/>
              </a:rPr>
              <a:t>scannant</a:t>
            </a:r>
            <a:r>
              <a:rPr lang="en-CA" dirty="0">
                <a:ea typeface="+mn-lt"/>
                <a:cs typeface="+mn-lt"/>
              </a:rPr>
              <a:t> le code QR.</a:t>
            </a:r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569F04-5A02-06FF-0362-55B38AA91E2E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4C9C677-0C3F-6C88-7963-83863DB3D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0032-3F07-40FB-AF65-579B8C030929}" type="datetime1">
              <a:rPr lang="en-US" smtClean="0"/>
              <a:t>11/12/2025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2C4D9-A572-0682-6D40-75419FC8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E6F0-3F45-4ED7-B954-535EA813BDA0}" type="slidenum">
              <a:rPr lang="en-US" dirty="0" smtClean="0">
                <a:solidFill>
                  <a:schemeClr val="bg1"/>
                </a:solidFill>
              </a:rPr>
              <a:pPr/>
              <a:t>42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B0C8717-D6EE-FB30-EBE7-77C86E63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623" y="1388511"/>
            <a:ext cx="4058428" cy="40887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E8E5A8-89B4-DE57-F96C-96D7981B655F}"/>
              </a:ext>
            </a:extLst>
          </p:cNvPr>
          <p:cNvSpPr txBox="1"/>
          <p:nvPr/>
        </p:nvSpPr>
        <p:spPr>
          <a:xfrm>
            <a:off x="4898378" y="5597801"/>
            <a:ext cx="716557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800" u="sng" dirty="0">
                <a:solidFill>
                  <a:srgbClr val="467886"/>
                </a:solidFill>
                <a:cs typeface="Arial"/>
              </a:rPr>
              <a:t>https://www.outdoorplaycanada.ca/fr/aop10/</a:t>
            </a:r>
            <a:endParaRPr lang="en-US" dirty="0"/>
          </a:p>
        </p:txBody>
      </p:sp>
      <p:pic>
        <p:nvPicPr>
          <p:cNvPr id="11" name="Graphic 10" descr="Arrow: Slight curve with solid fill">
            <a:extLst>
              <a:ext uri="{FF2B5EF4-FFF2-40B4-BE49-F238E27FC236}">
                <a16:creationId xmlns:a16="http://schemas.microsoft.com/office/drawing/2014/main" id="{231FCAF7-958A-850F-6645-A8E91F408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6760" y="3642360"/>
            <a:ext cx="16764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76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A768A2-A1FB-BEA1-7BF0-A1606EBD6F9B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AEBE8-09F4-B4E9-AE84-5B957244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b="1" dirty="0"/>
              <a:t>Publications de l’AOP10</a:t>
            </a:r>
          </a:p>
          <a:p>
            <a:pPr marL="0" indent="0">
              <a:buNone/>
            </a:pPr>
            <a:endParaRPr lang="en-CA" b="1" dirty="0"/>
          </a:p>
          <a:p>
            <a:r>
              <a:rPr lang="en-CA" b="1" dirty="0"/>
              <a:t>« 2025 Position Statement on Active Outdoor Play » : </a:t>
            </a:r>
            <a:r>
              <a:rPr lang="en-CA" dirty="0">
                <a:hlinkClick r:id="rId2"/>
              </a:rPr>
              <a:t>https://doi.org/10.1186/s12966-025-01813-9</a:t>
            </a:r>
            <a:r>
              <a:rPr lang="en-CA" dirty="0"/>
              <a:t>. </a:t>
            </a:r>
          </a:p>
          <a:p>
            <a:endParaRPr lang="en-CA" b="1" dirty="0"/>
          </a:p>
          <a:p>
            <a:endParaRPr lang="en-CA" b="1" dirty="0"/>
          </a:p>
          <a:p>
            <a:r>
              <a:rPr lang="en-CA" b="1" dirty="0"/>
              <a:t>« 2025 Position Statement - Process and Methodology » :</a:t>
            </a:r>
            <a:r>
              <a:rPr lang="en-CA" dirty="0"/>
              <a:t> </a:t>
            </a:r>
            <a:r>
              <a:rPr lang="en-CA" dirty="0">
                <a:hlinkClick r:id="rId3"/>
              </a:rPr>
              <a:t>https://doi.org/10.1186/s12966-025-01806-8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58B38-0253-9B48-2326-2E10DB6D5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4037E-78A0-92A9-BA12-5DAA6D043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240874"/>
            <a:ext cx="3284220" cy="11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10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92F62-6C2D-0424-6FFE-C10B43E7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B2D15A2A-A353-A023-D923-2FA7334305BC}"/>
              </a:ext>
            </a:extLst>
          </p:cNvPr>
          <p:cNvSpPr txBox="1"/>
          <p:nvPr/>
        </p:nvSpPr>
        <p:spPr>
          <a:xfrm>
            <a:off x="190864" y="57651"/>
            <a:ext cx="1189208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Partage des </a:t>
            </a:r>
            <a:r>
              <a:rPr lang="en-CA" sz="2400" b="1" dirty="0" err="1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connaissances</a:t>
            </a:r>
            <a:r>
              <a:rPr lang="en-CA" sz="2400" b="1" dirty="0">
                <a:solidFill>
                  <a:srgbClr val="394639"/>
                </a:solidFill>
                <a:latin typeface="Aptos Display"/>
                <a:ea typeface="Source Sans Pro"/>
                <a:cs typeface="Arial"/>
              </a:rPr>
              <a:t> et mobilisation - AOP10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D20C6-1555-66C3-77F7-C43343572507}"/>
              </a:ext>
            </a:extLst>
          </p:cNvPr>
          <p:cNvSpPr txBox="1"/>
          <p:nvPr/>
        </p:nvSpPr>
        <p:spPr>
          <a:xfrm>
            <a:off x="6136905" y="5892581"/>
            <a:ext cx="48654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+mn-lt"/>
                <a:cs typeface="+mn-lt"/>
                <a:hlinkClick r:id="rId2"/>
              </a:rPr>
              <a:t>https://www.outdoorplaycanada.ca/fr/aop10/</a:t>
            </a:r>
            <a:endParaRPr lang="en-US" dirty="0">
              <a:ea typeface="+mn-lt"/>
              <a:cs typeface="+mn-lt"/>
            </a:endParaRPr>
          </a:p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15A804-AD50-A9B8-FEFE-A28DE5577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3" y="519316"/>
            <a:ext cx="4503161" cy="383363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A7646A97-C7D1-BF68-433B-1C4C5BC29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7877"/>
            <a:ext cx="4991506" cy="3196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B9213-23C1-158A-DE10-C0ADD0913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" y="1001712"/>
            <a:ext cx="5347985" cy="55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46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9605C0-1EA9-8EE2-87A0-8F8C3A089A11}"/>
              </a:ext>
            </a:extLst>
          </p:cNvPr>
          <p:cNvSpPr txBox="1"/>
          <p:nvPr/>
        </p:nvSpPr>
        <p:spPr>
          <a:xfrm>
            <a:off x="3285426" y="4087597"/>
            <a:ext cx="2549057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Reconnaissance </a:t>
            </a:r>
            <a:r>
              <a:rPr lang="en-US" sz="1600" dirty="0" err="1"/>
              <a:t>mondiale</a:t>
            </a:r>
            <a:r>
              <a:rPr lang="en-US" sz="1600" dirty="0"/>
              <a:t> de la marque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err="1"/>
              <a:t>Positionnez</a:t>
            </a:r>
            <a:r>
              <a:rPr lang="en-US" sz="1600" dirty="0"/>
              <a:t> </a:t>
            </a:r>
            <a:r>
              <a:rPr lang="en-US" sz="1600" dirty="0" err="1"/>
              <a:t>votre</a:t>
            </a:r>
            <a:r>
              <a:rPr lang="en-US" sz="1600" dirty="0"/>
              <a:t> </a:t>
            </a:r>
            <a:r>
              <a:rPr lang="en-US" sz="1600" dirty="0" err="1"/>
              <a:t>organisation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tant que leader dans </a:t>
            </a:r>
            <a:r>
              <a:rPr lang="en-US" sz="1600" dirty="0" err="1"/>
              <a:t>ce</a:t>
            </a:r>
            <a:r>
              <a:rPr lang="en-US" sz="1600" dirty="0"/>
              <a:t> </a:t>
            </a:r>
            <a:r>
              <a:rPr lang="en-US" sz="1600" dirty="0" err="1"/>
              <a:t>mouvement</a:t>
            </a:r>
            <a:r>
              <a:rPr lang="en-US" sz="1600" dirty="0"/>
              <a:t> </a:t>
            </a:r>
            <a:r>
              <a:rPr lang="en-US" sz="1600" dirty="0" err="1"/>
              <a:t>collectif</a:t>
            </a:r>
            <a:r>
              <a:rPr lang="en-US" sz="1600" dirty="0"/>
              <a:t> </a:t>
            </a:r>
            <a:r>
              <a:rPr lang="en-US" sz="1600" dirty="0" err="1"/>
              <a:t>visant</a:t>
            </a:r>
            <a:r>
              <a:rPr lang="en-US" sz="1600" dirty="0"/>
              <a:t> à </a:t>
            </a:r>
            <a:r>
              <a:rPr lang="en-US" sz="1600" dirty="0" err="1"/>
              <a:t>relever</a:t>
            </a:r>
            <a:r>
              <a:rPr lang="en-US" sz="1600" dirty="0"/>
              <a:t> les </a:t>
            </a:r>
            <a:r>
              <a:rPr lang="en-US" sz="1600" dirty="0" err="1"/>
              <a:t>défis</a:t>
            </a:r>
            <a:r>
              <a:rPr lang="en-US" sz="1600" dirty="0"/>
              <a:t> </a:t>
            </a:r>
            <a:r>
              <a:rPr lang="en-US" sz="1600" dirty="0" err="1"/>
              <a:t>mondiaux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matière de </a:t>
            </a:r>
            <a:r>
              <a:rPr lang="en-US" sz="1600" dirty="0" err="1"/>
              <a:t>santé</a:t>
            </a:r>
            <a:r>
              <a:rPr lang="en-US" sz="1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A65FE3-AA69-2F29-AD3D-0C4CEC669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515" y="0"/>
            <a:ext cx="621548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E886CD-D523-C42E-13E1-CC4E65664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75800" cy="3732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EBF2EB-2FFA-F388-69DC-52AAE5A9F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77" y="3732414"/>
            <a:ext cx="2480824" cy="30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72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F82D267F-A0D3-C747-7161-F5E80B578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75" y="325711"/>
            <a:ext cx="8239386" cy="136444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394639"/>
                </a:solidFill>
                <a:latin typeface="Aptos Display"/>
              </a:rPr>
              <a:t>Joignez-vous</a:t>
            </a:r>
            <a:r>
              <a:rPr lang="en-US" sz="4000" b="1" dirty="0">
                <a:solidFill>
                  <a:srgbClr val="394639"/>
                </a:solidFill>
                <a:latin typeface="Aptos Display"/>
              </a:rPr>
              <a:t> à nous !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EFE0B7C8-8099-AA06-BC49-3A9563A0D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96" y="1596891"/>
            <a:ext cx="4802281" cy="23618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CA" dirty="0" err="1">
                <a:solidFill>
                  <a:srgbClr val="000000"/>
                </a:solidFill>
                <a:latin typeface="Aptos"/>
                <a:ea typeface="+mn-lt"/>
                <a:cs typeface="Arial"/>
              </a:rPr>
              <a:t>Scannez</a:t>
            </a:r>
            <a:r>
              <a:rPr lang="en-CA" dirty="0">
                <a:solidFill>
                  <a:srgbClr val="000000"/>
                </a:solidFill>
                <a:latin typeface="Aptos"/>
                <a:ea typeface="+mn-lt"/>
                <a:cs typeface="Arial"/>
              </a:rPr>
              <a:t> le code QR pour </a:t>
            </a:r>
            <a:r>
              <a:rPr lang="en-CA" dirty="0" err="1">
                <a:solidFill>
                  <a:srgbClr val="000000"/>
                </a:solidFill>
                <a:latin typeface="Aptos"/>
                <a:ea typeface="+mn-lt"/>
                <a:cs typeface="Arial"/>
              </a:rPr>
              <a:t>accéder</a:t>
            </a:r>
            <a:r>
              <a:rPr lang="en-CA" dirty="0">
                <a:solidFill>
                  <a:srgbClr val="000000"/>
                </a:solidFill>
                <a:latin typeface="Aptos"/>
                <a:ea typeface="+mn-lt"/>
                <a:cs typeface="Arial"/>
              </a:rPr>
              <a:t> à </a:t>
            </a:r>
            <a:r>
              <a:rPr lang="en-CA" dirty="0" err="1">
                <a:solidFill>
                  <a:srgbClr val="000000"/>
                </a:solidFill>
                <a:latin typeface="Aptos"/>
                <a:ea typeface="+mn-lt"/>
                <a:cs typeface="Arial"/>
              </a:rPr>
              <a:t>notre</a:t>
            </a:r>
            <a:r>
              <a:rPr lang="en-CA" dirty="0">
                <a:solidFill>
                  <a:srgbClr val="000000"/>
                </a:solidFill>
                <a:latin typeface="Aptos"/>
                <a:ea typeface="+mn-lt"/>
                <a:cs typeface="Arial"/>
              </a:rPr>
              <a:t> « </a:t>
            </a:r>
            <a:r>
              <a:rPr lang="en-CA" dirty="0" err="1">
                <a:solidFill>
                  <a:srgbClr val="000000"/>
                </a:solidFill>
                <a:latin typeface="Aptos"/>
                <a:ea typeface="+mn-lt"/>
                <a:cs typeface="Arial"/>
              </a:rPr>
              <a:t>Linktree</a:t>
            </a:r>
            <a:r>
              <a:rPr lang="en-CA" dirty="0">
                <a:solidFill>
                  <a:srgbClr val="000000"/>
                </a:solidFill>
                <a:latin typeface="Aptos"/>
                <a:ea typeface="+mn-lt"/>
                <a:cs typeface="Arial"/>
              </a:rPr>
              <a:t> » et </a:t>
            </a:r>
            <a:r>
              <a:rPr lang="en-CA" dirty="0" err="1">
                <a:solidFill>
                  <a:srgbClr val="000000"/>
                </a:solidFill>
                <a:latin typeface="Aptos"/>
                <a:ea typeface="+mn-lt"/>
                <a:cs typeface="Arial"/>
              </a:rPr>
              <a:t>rejoindre</a:t>
            </a:r>
            <a:r>
              <a:rPr lang="en-CA" dirty="0">
                <a:solidFill>
                  <a:srgbClr val="000000"/>
                </a:solidFill>
                <a:latin typeface="Aptos"/>
                <a:ea typeface="+mn-lt"/>
                <a:cs typeface="Arial"/>
              </a:rPr>
              <a:t> la </a:t>
            </a:r>
            <a:r>
              <a:rPr lang="en-CA" dirty="0" err="1">
                <a:solidFill>
                  <a:srgbClr val="000000"/>
                </a:solidFill>
                <a:latin typeface="Aptos"/>
                <a:ea typeface="+mn-lt"/>
                <a:cs typeface="Arial"/>
              </a:rPr>
              <a:t>communauté</a:t>
            </a:r>
            <a:r>
              <a:rPr lang="en-CA" dirty="0">
                <a:solidFill>
                  <a:srgbClr val="000000"/>
                </a:solidFill>
                <a:latin typeface="Aptos"/>
                <a:ea typeface="+mn-lt"/>
                <a:cs typeface="Arial"/>
              </a:rPr>
              <a:t> de </a:t>
            </a:r>
            <a:r>
              <a:rPr lang="en-CA" dirty="0" err="1">
                <a:solidFill>
                  <a:srgbClr val="000000"/>
                </a:solidFill>
                <a:latin typeface="Aptos"/>
                <a:ea typeface="+mn-lt"/>
                <a:cs typeface="Arial"/>
              </a:rPr>
              <a:t>Jouons</a:t>
            </a:r>
            <a:r>
              <a:rPr lang="en-CA" dirty="0">
                <a:solidFill>
                  <a:srgbClr val="000000"/>
                </a:solidFill>
                <a:latin typeface="Aptos"/>
                <a:ea typeface="+mn-lt"/>
                <a:cs typeface="Arial"/>
              </a:rPr>
              <a:t> dehors Canada.</a:t>
            </a:r>
            <a:endParaRPr lang="en-CA" dirty="0">
              <a:solidFill>
                <a:srgbClr val="000000"/>
              </a:solidFill>
              <a:ea typeface="+mn-lt"/>
              <a:cs typeface="Arial"/>
            </a:endParaRPr>
          </a:p>
          <a:p>
            <a:endParaRPr lang="en-CA" dirty="0"/>
          </a:p>
        </p:txBody>
      </p:sp>
      <p:pic>
        <p:nvPicPr>
          <p:cNvPr id="21" name="Graphic 20" descr="Arrow: Slight curve with solid fill">
            <a:extLst>
              <a:ext uri="{FF2B5EF4-FFF2-40B4-BE49-F238E27FC236}">
                <a16:creationId xmlns:a16="http://schemas.microsoft.com/office/drawing/2014/main" id="{859C6065-397D-0F8C-FAF9-8C5B6155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168499" y="1077545"/>
            <a:ext cx="1676400" cy="17068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3A4204-7865-33B0-D705-E8FE4D9F373B}"/>
              </a:ext>
            </a:extLst>
          </p:cNvPr>
          <p:cNvSpPr txBox="1"/>
          <p:nvPr/>
        </p:nvSpPr>
        <p:spPr>
          <a:xfrm>
            <a:off x="692711" y="3687686"/>
            <a:ext cx="4335780" cy="18465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500"/>
              </a:lnSpc>
            </a:pPr>
            <a:r>
              <a:rPr lang="en-CA" sz="2000" u="sng">
                <a:solidFill>
                  <a:srgbClr val="467886"/>
                </a:solidFill>
                <a:cs typeface="Segoe UI"/>
                <a:hlinkClick r:id="rId4"/>
              </a:rPr>
              <a:t>facebook.com/OutdoorPlayCanada/</a:t>
            </a:r>
            <a:r>
              <a:rPr lang="en-CA" sz="2000">
                <a:cs typeface="Segoe UI"/>
              </a:rPr>
              <a:t>​</a:t>
            </a:r>
          </a:p>
          <a:p>
            <a:pPr>
              <a:lnSpc>
                <a:spcPts val="1500"/>
              </a:lnSpc>
            </a:pPr>
            <a:endParaRPr lang="en-CA" sz="2000">
              <a:solidFill>
                <a:srgbClr val="000000"/>
              </a:solidFill>
              <a:cs typeface="Segoe UI"/>
            </a:endParaRPr>
          </a:p>
          <a:p>
            <a:pPr>
              <a:lnSpc>
                <a:spcPts val="1500"/>
              </a:lnSpc>
            </a:pPr>
            <a:r>
              <a:rPr lang="en-CA" sz="2000" u="sng">
                <a:solidFill>
                  <a:srgbClr val="467886"/>
                </a:solidFill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@Ou﻿tdoorplayca</a:t>
            </a:r>
            <a:r>
              <a:rPr lang="en-CA" sz="2000">
                <a:cs typeface="Segoe UI"/>
              </a:rPr>
              <a:t>​</a:t>
            </a:r>
          </a:p>
          <a:p>
            <a:pPr>
              <a:lnSpc>
                <a:spcPts val="1500"/>
              </a:lnSpc>
            </a:pPr>
            <a:endParaRPr lang="en-CA" sz="2000">
              <a:solidFill>
                <a:srgbClr val="000000"/>
              </a:solidFill>
              <a:cs typeface="Segoe UI"/>
            </a:endParaRPr>
          </a:p>
          <a:p>
            <a:pPr>
              <a:lnSpc>
                <a:spcPts val="1500"/>
              </a:lnSpc>
            </a:pPr>
            <a:r>
              <a:rPr lang="en-CA" sz="2000" u="sng">
                <a:solidFill>
                  <a:srgbClr val="467886"/>
                </a:solidFill>
                <a:cs typeface="Segoe UI"/>
                <a:hlinkClick r:id="rId6"/>
              </a:rPr>
              <a:t>@outdoorplayca.bsky.social</a:t>
            </a:r>
            <a:r>
              <a:rPr lang="en-CA" sz="2000">
                <a:cs typeface="Segoe UI"/>
              </a:rPr>
              <a:t>​</a:t>
            </a:r>
          </a:p>
          <a:p>
            <a:pPr>
              <a:lnSpc>
                <a:spcPts val="1500"/>
              </a:lnSpc>
            </a:pPr>
            <a:endParaRPr lang="en-CA" sz="2000">
              <a:cs typeface="Segoe UI"/>
            </a:endParaRPr>
          </a:p>
          <a:p>
            <a:pPr>
              <a:lnSpc>
                <a:spcPts val="1500"/>
              </a:lnSpc>
            </a:pPr>
            <a:r>
              <a:rPr lang="en-CA" sz="2000" u="sng">
                <a:solidFill>
                  <a:srgbClr val="467886"/>
                </a:solidFill>
                <a:cs typeface="Segoe UI"/>
                <a:hlinkClick r:id="rId7"/>
              </a:rPr>
              <a:t>info@outdoorplaycanada.ca</a:t>
            </a:r>
            <a:r>
              <a:rPr lang="en-CA" sz="2000">
                <a:cs typeface="Segoe UI"/>
                <a:hlinkClick r:id="rId7"/>
              </a:rPr>
              <a:t>​</a:t>
            </a:r>
          </a:p>
          <a:p>
            <a:pPr>
              <a:lnSpc>
                <a:spcPts val="1500"/>
              </a:lnSpc>
            </a:pPr>
            <a:endParaRPr lang="en-CA" sz="2000">
              <a:solidFill>
                <a:srgbClr val="000000"/>
              </a:solidFill>
              <a:cs typeface="Segoe UI"/>
            </a:endParaRPr>
          </a:p>
          <a:p>
            <a:pPr>
              <a:lnSpc>
                <a:spcPts val="1500"/>
              </a:lnSpc>
            </a:pPr>
            <a:r>
              <a:rPr lang="en-CA" sz="2000" u="sng">
                <a:solidFill>
                  <a:srgbClr val="467886"/>
                </a:solidFill>
                <a:cs typeface="Segoe UI"/>
                <a:hlinkClick r:id="rId8"/>
              </a:rPr>
              <a:t>outdoorplaycanada.ca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B1D7CA-6F81-19D1-15E5-D97F57D197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7116" y="4108598"/>
            <a:ext cx="311074" cy="305182"/>
          </a:xfrm>
          <a:prstGeom prst="rect">
            <a:avLst/>
          </a:prstGeom>
        </p:spPr>
      </p:pic>
      <p:pic>
        <p:nvPicPr>
          <p:cNvPr id="24" name="Picture 23" descr="A blue butterfly on a black background&#10;&#10;AI-generated content may be incorrect.">
            <a:extLst>
              <a:ext uri="{FF2B5EF4-FFF2-40B4-BE49-F238E27FC236}">
                <a16:creationId xmlns:a16="http://schemas.microsoft.com/office/drawing/2014/main" id="{194A9AC5-E257-50FB-EFEF-CA0488D60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38846" y="4491905"/>
            <a:ext cx="309394" cy="274126"/>
          </a:xfrm>
          <a:prstGeom prst="rect">
            <a:avLst/>
          </a:prstGeom>
        </p:spPr>
      </p:pic>
      <p:pic>
        <p:nvPicPr>
          <p:cNvPr id="25" name="Picture 24" descr="A blue square with a white letter f&#10;&#10;AI-generated content may be incorrect.">
            <a:extLst>
              <a:ext uri="{FF2B5EF4-FFF2-40B4-BE49-F238E27FC236}">
                <a16:creationId xmlns:a16="http://schemas.microsoft.com/office/drawing/2014/main" id="{8DEE716A-A515-E471-917C-F98B550F350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9499" t="7404" r="10782" b="6160"/>
          <a:stretch>
            <a:fillRect/>
          </a:stretch>
        </p:blipFill>
        <p:spPr>
          <a:xfrm>
            <a:off x="388673" y="3732110"/>
            <a:ext cx="300386" cy="309724"/>
          </a:xfrm>
          <a:prstGeom prst="rect">
            <a:avLst/>
          </a:prstGeom>
        </p:spPr>
      </p:pic>
      <p:pic>
        <p:nvPicPr>
          <p:cNvPr id="26" name="Picture 25" descr="A black envelope on a transparent background&#10;&#10;AI-generated content may be incorrect.">
            <a:extLst>
              <a:ext uri="{FF2B5EF4-FFF2-40B4-BE49-F238E27FC236}">
                <a16:creationId xmlns:a16="http://schemas.microsoft.com/office/drawing/2014/main" id="{417C1584-CBDB-71F2-FDD0-15AE7525B2E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0113" t="32911" r="20113" b="29114"/>
          <a:stretch>
            <a:fillRect/>
          </a:stretch>
        </p:blipFill>
        <p:spPr>
          <a:xfrm>
            <a:off x="342950" y="4909952"/>
            <a:ext cx="304411" cy="2033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85A5A1-ECB8-AB3C-2F8B-F9C064C102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13627" y="5243449"/>
            <a:ext cx="348925" cy="354761"/>
          </a:xfrm>
          <a:prstGeom prst="rect">
            <a:avLst/>
          </a:prstGeom>
        </p:spPr>
      </p:pic>
      <p:pic>
        <p:nvPicPr>
          <p:cNvPr id="7" name="Picture 6" descr="A qr code with a star&#10;&#10;AI-generated content may be incorrect.">
            <a:extLst>
              <a:ext uri="{FF2B5EF4-FFF2-40B4-BE49-F238E27FC236}">
                <a16:creationId xmlns:a16="http://schemas.microsoft.com/office/drawing/2014/main" id="{263DF29F-1AAB-E40A-19E0-DC6BE95A12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4121" y="2360376"/>
            <a:ext cx="3790950" cy="3790950"/>
          </a:xfrm>
          <a:prstGeom prst="rect">
            <a:avLst/>
          </a:prstGeom>
        </p:spPr>
      </p:pic>
      <p:pic>
        <p:nvPicPr>
          <p:cNvPr id="2" name="Picture 1" descr="A screenshot of a phone&#10;&#10;AI-generated content may be incorrect.">
            <a:extLst>
              <a:ext uri="{FF2B5EF4-FFF2-40B4-BE49-F238E27FC236}">
                <a16:creationId xmlns:a16="http://schemas.microsoft.com/office/drawing/2014/main" id="{D8307CF2-B321-7F0B-351D-6267536637B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096" t="12549" r="-283" b="18407"/>
          <a:stretch>
            <a:fillRect/>
          </a:stretch>
        </p:blipFill>
        <p:spPr>
          <a:xfrm>
            <a:off x="8873336" y="176207"/>
            <a:ext cx="3139516" cy="47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16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B615B-D434-4D45-65DE-56763D88B3A0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77FB9F-0126-39F0-0904-C2150C9B8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8" y="2266136"/>
            <a:ext cx="5291666" cy="3294060"/>
          </a:xfrm>
          <a:prstGeom prst="rect">
            <a:avLst/>
          </a:prstGeom>
        </p:spPr>
      </p:pic>
      <p:pic>
        <p:nvPicPr>
          <p:cNvPr id="8" name="Picture 7" descr="A group of logos of different brands&#10;&#10;AI-generated content may be incorrect.">
            <a:extLst>
              <a:ext uri="{FF2B5EF4-FFF2-40B4-BE49-F238E27FC236}">
                <a16:creationId xmlns:a16="http://schemas.microsoft.com/office/drawing/2014/main" id="{4D24EBFF-2585-0DA5-B043-A1F0A60D8C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48" y="2214909"/>
            <a:ext cx="5291667" cy="32014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A9008-720E-7007-A12B-2480AC26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DBF64-E838-A7C8-D721-E4A065088FD8}"/>
              </a:ext>
            </a:extLst>
          </p:cNvPr>
          <p:cNvSpPr/>
          <p:nvPr/>
        </p:nvSpPr>
        <p:spPr>
          <a:xfrm>
            <a:off x="4265571" y="544287"/>
            <a:ext cx="4274369" cy="1451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4431-8B0B-D11C-8B60-6B103BDAA9D2}"/>
              </a:ext>
            </a:extLst>
          </p:cNvPr>
          <p:cNvGrpSpPr/>
          <p:nvPr/>
        </p:nvGrpSpPr>
        <p:grpSpPr>
          <a:xfrm>
            <a:off x="9661148" y="5428581"/>
            <a:ext cx="2519848" cy="817506"/>
            <a:chOff x="4265571" y="544287"/>
            <a:chExt cx="4274369" cy="145143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581CD7-EA0D-B928-9D5E-7ED59CDCDA54}"/>
                </a:ext>
              </a:extLst>
            </p:cNvPr>
            <p:cNvSpPr/>
            <p:nvPr/>
          </p:nvSpPr>
          <p:spPr>
            <a:xfrm>
              <a:off x="4265571" y="544287"/>
              <a:ext cx="4274369" cy="14514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close-up of a logo&#10;&#10;AI-generated content may be incorrect.">
              <a:extLst>
                <a:ext uri="{FF2B5EF4-FFF2-40B4-BE49-F238E27FC236}">
                  <a16:creationId xmlns:a16="http://schemas.microsoft.com/office/drawing/2014/main" id="{54B92F6C-6BC8-6DE2-F45B-8C4150437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4460" y="596633"/>
              <a:ext cx="4036590" cy="139909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60BFD62-7C65-115F-211F-FC1076BC6B0B}"/>
              </a:ext>
            </a:extLst>
          </p:cNvPr>
          <p:cNvSpPr txBox="1"/>
          <p:nvPr/>
        </p:nvSpPr>
        <p:spPr>
          <a:xfrm>
            <a:off x="1744277" y="260402"/>
            <a:ext cx="932137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394639"/>
                </a:solidFill>
              </a:rPr>
              <a:t>Merci à </a:t>
            </a:r>
            <a:r>
              <a:rPr lang="en-US" sz="4000" b="1" dirty="0" err="1">
                <a:solidFill>
                  <a:srgbClr val="394639"/>
                </a:solidFill>
              </a:rPr>
              <a:t>nos</a:t>
            </a:r>
            <a:r>
              <a:rPr lang="en-US" sz="4000" b="1" dirty="0">
                <a:solidFill>
                  <a:srgbClr val="394639"/>
                </a:solidFill>
              </a:rPr>
              <a:t> </a:t>
            </a:r>
            <a:r>
              <a:rPr lang="en-US" sz="4000" b="1" dirty="0" err="1">
                <a:solidFill>
                  <a:srgbClr val="394639"/>
                </a:solidFill>
              </a:rPr>
              <a:t>partenaires</a:t>
            </a:r>
            <a:r>
              <a:rPr lang="en-US" sz="4000" b="1" dirty="0">
                <a:solidFill>
                  <a:srgbClr val="394639"/>
                </a:solidFill>
              </a:rPr>
              <a:t> et à </a:t>
            </a:r>
            <a:r>
              <a:rPr lang="en-US" sz="4000" b="1" dirty="0" err="1">
                <a:solidFill>
                  <a:srgbClr val="394639"/>
                </a:solidFill>
              </a:rPr>
              <a:t>tous</a:t>
            </a:r>
            <a:r>
              <a:rPr lang="en-US" sz="4000" b="1" dirty="0">
                <a:solidFill>
                  <a:srgbClr val="394639"/>
                </a:solidFill>
              </a:rPr>
              <a:t> </a:t>
            </a:r>
            <a:r>
              <a:rPr lang="en-US" sz="4000" b="1" dirty="0" err="1">
                <a:solidFill>
                  <a:srgbClr val="394639"/>
                </a:solidFill>
              </a:rPr>
              <a:t>ceux</a:t>
            </a:r>
            <a:r>
              <a:rPr lang="en-US" sz="4000" b="1" dirty="0">
                <a:solidFill>
                  <a:srgbClr val="394639"/>
                </a:solidFill>
              </a:rPr>
              <a:t> qui nous </a:t>
            </a:r>
            <a:r>
              <a:rPr lang="en-US" sz="4000" b="1" dirty="0" err="1">
                <a:solidFill>
                  <a:srgbClr val="394639"/>
                </a:solidFill>
              </a:rPr>
              <a:t>soutiennent</a:t>
            </a:r>
            <a:r>
              <a:rPr lang="en-US" sz="4000" b="1" dirty="0">
                <a:solidFill>
                  <a:srgbClr val="394639"/>
                </a:solidFill>
              </a:rPr>
              <a:t> !</a:t>
            </a:r>
            <a:endParaRPr lang="en-US" sz="4000" dirty="0"/>
          </a:p>
          <a:p>
            <a:pPr algn="ctr"/>
            <a:r>
              <a:rPr lang="en-US" sz="4000" b="1" dirty="0">
                <a:solidFill>
                  <a:srgbClr val="394639"/>
                </a:solidFill>
              </a:rPr>
              <a:t>Des questions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C63C6-BDDC-E7DA-252D-5541EDED666D}"/>
              </a:ext>
            </a:extLst>
          </p:cNvPr>
          <p:cNvSpPr txBox="1"/>
          <p:nvPr/>
        </p:nvSpPr>
        <p:spPr>
          <a:xfrm>
            <a:off x="688041" y="2214909"/>
            <a:ext cx="281518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Partenaires</a:t>
            </a:r>
            <a:r>
              <a:rPr lang="en-US" b="1" dirty="0">
                <a:solidFill>
                  <a:srgbClr val="7030A0"/>
                </a:solidFill>
              </a:rPr>
              <a:t> de l’AOP10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6FDC01-E298-0B81-7D3F-38F16D602A33}"/>
              </a:ext>
            </a:extLst>
          </p:cNvPr>
          <p:cNvSpPr txBox="1"/>
          <p:nvPr/>
        </p:nvSpPr>
        <p:spPr>
          <a:xfrm>
            <a:off x="6436748" y="2223655"/>
            <a:ext cx="218610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En </a:t>
            </a:r>
            <a:r>
              <a:rPr lang="en-US" b="1" dirty="0" err="1">
                <a:solidFill>
                  <a:srgbClr val="7030A0"/>
                </a:solidFill>
              </a:rPr>
              <a:t>appui</a:t>
            </a:r>
            <a:r>
              <a:rPr lang="en-US" b="1" dirty="0">
                <a:solidFill>
                  <a:srgbClr val="7030A0"/>
                </a:solidFill>
              </a:rPr>
              <a:t> à l’AOP10</a:t>
            </a:r>
          </a:p>
        </p:txBody>
      </p:sp>
    </p:spTree>
    <p:extLst>
      <p:ext uri="{BB962C8B-B14F-4D97-AF65-F5344CB8AC3E}">
        <p14:creationId xmlns:p14="http://schemas.microsoft.com/office/powerpoint/2010/main" val="2851989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3561B8-994C-3DF2-CC21-E5E313F0A1A2}"/>
              </a:ext>
            </a:extLst>
          </p:cNvPr>
          <p:cNvSpPr/>
          <p:nvPr/>
        </p:nvSpPr>
        <p:spPr>
          <a:xfrm>
            <a:off x="0" y="6241559"/>
            <a:ext cx="12181329" cy="658450"/>
          </a:xfrm>
          <a:prstGeom prst="rect">
            <a:avLst/>
          </a:prstGeom>
          <a:solidFill>
            <a:srgbClr val="3946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1FF16-F6BC-4919-BEE5-967DFD1DCEE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5AB43193-0B4E-4719-AB5D-186E55D125FB}" type="datetime1">
              <a:rPr lang="en-US" smtClean="0"/>
              <a:t>11/12/2025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C7572-E7A1-DA45-FDB2-E91A90ABBB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94922" cy="13840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2412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B36B1-3F08-8C76-BED2-D619CE45C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6CF25A-B00A-45A0-B7AB-92089E043457}"/>
              </a:ext>
            </a:extLst>
          </p:cNvPr>
          <p:cNvSpPr txBox="1"/>
          <p:nvPr/>
        </p:nvSpPr>
        <p:spPr>
          <a:xfrm>
            <a:off x="1069575" y="4326775"/>
            <a:ext cx="1005285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i="1" dirty="0" err="1">
                <a:cs typeface="Arial"/>
              </a:rPr>
              <a:t>Documenté</a:t>
            </a:r>
            <a:r>
              <a:rPr lang="en-US" altLang="en-US" i="1" dirty="0">
                <a:cs typeface="Arial"/>
              </a:rPr>
              <a:t> par 2 revues </a:t>
            </a:r>
            <a:r>
              <a:rPr lang="en-US" altLang="en-US" i="1" dirty="0" err="1">
                <a:cs typeface="Arial"/>
              </a:rPr>
              <a:t>systématiques</a:t>
            </a:r>
            <a:endParaRPr lang="en-US" altLang="en-US" i="1" dirty="0">
              <a:cs typeface="Arial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i="1" dirty="0" err="1">
                <a:cs typeface="Arial"/>
              </a:rPr>
              <a:t>Interprété</a:t>
            </a:r>
            <a:r>
              <a:rPr lang="en-US" altLang="en-US" i="1" dirty="0">
                <a:cs typeface="Arial"/>
              </a:rPr>
              <a:t> par des experts </a:t>
            </a:r>
            <a:r>
              <a:rPr lang="en-US" altLang="en-US" i="1" dirty="0" err="1">
                <a:cs typeface="Arial"/>
              </a:rPr>
              <a:t>canadiens</a:t>
            </a:r>
            <a:r>
              <a:rPr lang="en-US" altLang="en-US" i="1" dirty="0">
                <a:cs typeface="Arial"/>
              </a:rPr>
              <a:t> </a:t>
            </a:r>
            <a:r>
              <a:rPr lang="en-US" altLang="en-US" i="1" dirty="0" err="1">
                <a:cs typeface="Arial"/>
              </a:rPr>
              <a:t>provenant</a:t>
            </a:r>
            <a:r>
              <a:rPr lang="en-US" altLang="en-US" i="1" dirty="0">
                <a:cs typeface="Arial"/>
              </a:rPr>
              <a:t> de 14 </a:t>
            </a:r>
            <a:r>
              <a:rPr lang="en-US" altLang="en-US" i="1" dirty="0" err="1">
                <a:cs typeface="Arial"/>
              </a:rPr>
              <a:t>organisations</a:t>
            </a:r>
            <a:r>
              <a:rPr lang="en-US" altLang="en-US" i="1" dirty="0">
                <a:cs typeface="Arial"/>
              </a:rPr>
              <a:t> et </a:t>
            </a:r>
            <a:r>
              <a:rPr lang="en-US" altLang="en-US" i="1" dirty="0" err="1">
                <a:cs typeface="Arial"/>
              </a:rPr>
              <a:t>révisé</a:t>
            </a:r>
            <a:r>
              <a:rPr lang="en-US" altLang="en-US" i="1" dirty="0">
                <a:cs typeface="Arial"/>
              </a:rPr>
              <a:t> par plus de 1600 parties </a:t>
            </a:r>
            <a:r>
              <a:rPr lang="en-US" altLang="en-US" i="1" dirty="0" err="1">
                <a:cs typeface="Arial"/>
              </a:rPr>
              <a:t>prenantes</a:t>
            </a:r>
            <a:r>
              <a:rPr lang="en-US" altLang="en-US" i="1" dirty="0">
                <a:cs typeface="Arial"/>
              </a:rPr>
              <a:t>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i="1" dirty="0">
                <a:cs typeface="Arial"/>
              </a:rPr>
              <a:t>À </a:t>
            </a:r>
            <a:r>
              <a:rPr lang="en-CA" i="1" dirty="0" err="1">
                <a:cs typeface="Arial"/>
              </a:rPr>
              <a:t>ce</a:t>
            </a:r>
            <a:r>
              <a:rPr lang="en-CA" i="1" dirty="0">
                <a:cs typeface="Arial"/>
              </a:rPr>
              <a:t> jour, 469 </a:t>
            </a:r>
            <a:r>
              <a:rPr lang="en-CA" i="1" dirty="0" err="1">
                <a:cs typeface="Arial"/>
              </a:rPr>
              <a:t>personnes</a:t>
            </a:r>
            <a:r>
              <a:rPr lang="en-CA" i="1" dirty="0">
                <a:cs typeface="Arial"/>
              </a:rPr>
              <a:t> </a:t>
            </a:r>
            <a:r>
              <a:rPr lang="en-CA" i="1" dirty="0" err="1">
                <a:cs typeface="Arial"/>
              </a:rPr>
              <a:t>appuient</a:t>
            </a:r>
            <a:r>
              <a:rPr lang="en-CA" i="1" dirty="0">
                <a:cs typeface="Arial"/>
              </a:rPr>
              <a:t> </a:t>
            </a:r>
            <a:r>
              <a:rPr lang="en-CA" i="1" dirty="0" err="1">
                <a:cs typeface="Arial"/>
              </a:rPr>
              <a:t>l’Énoncé</a:t>
            </a:r>
            <a:r>
              <a:rPr lang="en-CA" i="1" dirty="0">
                <a:cs typeface="Arial"/>
              </a:rPr>
              <a:t> de position, </a:t>
            </a:r>
            <a:r>
              <a:rPr lang="en-CA" i="1" dirty="0" err="1">
                <a:cs typeface="Arial"/>
              </a:rPr>
              <a:t>incluant</a:t>
            </a:r>
            <a:r>
              <a:rPr lang="en-CA" i="1" dirty="0">
                <a:cs typeface="Arial"/>
              </a:rPr>
              <a:t> le Conseil des </a:t>
            </a:r>
            <a:r>
              <a:rPr lang="en-CA" i="1" dirty="0" err="1">
                <a:cs typeface="Arial"/>
              </a:rPr>
              <a:t>médecins</a:t>
            </a:r>
            <a:r>
              <a:rPr lang="en-CA" i="1" dirty="0">
                <a:cs typeface="Arial"/>
              </a:rPr>
              <a:t> </a:t>
            </a:r>
            <a:r>
              <a:rPr lang="en-CA" i="1" dirty="0" err="1">
                <a:cs typeface="Arial"/>
              </a:rPr>
              <a:t>hygiénistes</a:t>
            </a:r>
            <a:r>
              <a:rPr lang="en-CA" i="1" dirty="0">
                <a:cs typeface="Arial"/>
              </a:rPr>
              <a:t> </a:t>
            </a:r>
            <a:r>
              <a:rPr lang="en-CA" i="1" dirty="0" err="1">
                <a:cs typeface="Arial"/>
              </a:rPr>
              <a:t>en</a:t>
            </a:r>
            <a:r>
              <a:rPr lang="en-CA" i="1" dirty="0">
                <a:cs typeface="Arial"/>
              </a:rPr>
              <a:t> chef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i="1" dirty="0">
                <a:cs typeface="Arial"/>
              </a:rPr>
              <a:t>Rapport de recherche : </a:t>
            </a:r>
            <a:r>
              <a:rPr lang="en-US" altLang="en-US" i="1" dirty="0">
                <a:solidFill>
                  <a:srgbClr val="00B050"/>
                </a:solidFill>
                <a:cs typeface="Arial"/>
                <a:hlinkClick r:id="rId3"/>
              </a:rPr>
              <a:t>www.mdpi.com/journal/ijerph</a:t>
            </a:r>
            <a:r>
              <a:rPr lang="en-US" altLang="en-US" i="1" dirty="0">
                <a:cs typeface="Arial"/>
              </a:rPr>
              <a:t>.</a:t>
            </a:r>
            <a:endParaRPr lang="en-US" dirty="0"/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i="1" dirty="0">
                <a:cs typeface="Arial"/>
              </a:rPr>
              <a:t>Document accessible au public : </a:t>
            </a:r>
            <a:r>
              <a:rPr lang="en-CA" i="1" dirty="0">
                <a:cs typeface="Arial"/>
                <a:hlinkClick r:id="rId4"/>
              </a:rPr>
              <a:t>https://www.outdoorplaycanada.ca/fr/portfolio_page/the-2015-position-statement-on-active-outdoor-play/</a:t>
            </a:r>
            <a:endParaRPr lang="en-CA" i="1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A5DB9-FA62-35A0-C125-FCE2C4632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575" y="124240"/>
            <a:ext cx="9400102" cy="412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0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6C46B9-82EB-4D30-810E-15989CCFC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877" y="229124"/>
            <a:ext cx="7772766" cy="63997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CA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Précédent</a:t>
            </a:r>
            <a:r>
              <a:rPr lang="en-CA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juridique</a:t>
            </a:r>
            <a:endParaRPr lang="en-CA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Politique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municipale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Changement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de culture dans les écoles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CA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  <a:r>
              <a:rPr lang="en-CA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santé</a:t>
            </a:r>
            <a:r>
              <a:rPr lang="en-CA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mentale</a:t>
            </a:r>
            <a:r>
              <a:rPr lang="en-CA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CA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ementalhealth.ca</a:t>
            </a:r>
            <a:r>
              <a:rPr lang="en-CA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CA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Changement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d’orientation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stratégique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secteur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caritatif</a:t>
            </a: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Appuis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réponses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importants</a:t>
            </a: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Création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Jouons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dehors Canada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https://www.outdoorplaycanada.ca/fr/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CA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of a child running&#10;&#10;AI-generated content may be incorrect.">
            <a:extLst>
              <a:ext uri="{FF2B5EF4-FFF2-40B4-BE49-F238E27FC236}">
                <a16:creationId xmlns:a16="http://schemas.microsoft.com/office/drawing/2014/main" id="{BD280BB2-B1F5-4323-91BB-243827253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486163"/>
            <a:ext cx="1859280" cy="137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1F2672-0B05-8C96-3569-8C1E8BF3F8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023"/>
          <a:stretch>
            <a:fillRect/>
          </a:stretch>
        </p:blipFill>
        <p:spPr>
          <a:xfrm>
            <a:off x="0" y="0"/>
            <a:ext cx="4473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7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919E0-E123-4601-A7FA-0E616B016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3DE3C9-AB41-FAF9-EF2C-8FC0F2A523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946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D7666F-F500-E96A-0044-5F3CDB15095C}"/>
              </a:ext>
            </a:extLst>
          </p:cNvPr>
          <p:cNvCxnSpPr/>
          <p:nvPr/>
        </p:nvCxnSpPr>
        <p:spPr>
          <a:xfrm>
            <a:off x="120127" y="6356350"/>
            <a:ext cx="11951746" cy="0"/>
          </a:xfrm>
          <a:prstGeom prst="line">
            <a:avLst/>
          </a:prstGeom>
          <a:ln>
            <a:solidFill>
              <a:srgbClr val="3946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06C1337-F280-595A-A1FC-98A5E9198459}"/>
              </a:ext>
            </a:extLst>
          </p:cNvPr>
          <p:cNvSpPr txBox="1"/>
          <p:nvPr/>
        </p:nvSpPr>
        <p:spPr>
          <a:xfrm>
            <a:off x="356000" y="241495"/>
            <a:ext cx="1099282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4000" b="1" dirty="0">
                <a:latin typeface="Arial"/>
                <a:ea typeface="Source Sans Pro"/>
                <a:cs typeface="Arial"/>
              </a:rPr>
              <a:t>Mise à jour de </a:t>
            </a:r>
            <a:r>
              <a:rPr lang="en-CA" sz="4000" b="1" dirty="0" err="1">
                <a:latin typeface="Arial"/>
                <a:ea typeface="Source Sans Pro"/>
                <a:cs typeface="Arial"/>
              </a:rPr>
              <a:t>l’Énoncé</a:t>
            </a:r>
            <a:r>
              <a:rPr lang="en-CA" sz="4000" b="1" dirty="0">
                <a:latin typeface="Arial"/>
                <a:ea typeface="Source Sans Pro"/>
                <a:cs typeface="Arial"/>
              </a:rPr>
              <a:t> de position sur le jeu </a:t>
            </a:r>
            <a:r>
              <a:rPr lang="en-CA" sz="4000" b="1" dirty="0" err="1">
                <a:latin typeface="Arial"/>
                <a:ea typeface="Source Sans Pro"/>
                <a:cs typeface="Arial"/>
              </a:rPr>
              <a:t>actif</a:t>
            </a:r>
            <a:r>
              <a:rPr lang="en-CA" sz="4000" b="1" dirty="0">
                <a:latin typeface="Arial"/>
                <a:ea typeface="Source Sans Pro"/>
                <a:cs typeface="Arial"/>
              </a:rPr>
              <a:t> à </a:t>
            </a:r>
            <a:r>
              <a:rPr lang="en-CA" sz="4000" b="1" dirty="0" err="1">
                <a:latin typeface="Arial"/>
                <a:ea typeface="Source Sans Pro"/>
                <a:cs typeface="Arial"/>
              </a:rPr>
              <a:t>l’extérieur</a:t>
            </a:r>
            <a:endParaRPr lang="en-US" dirty="0"/>
          </a:p>
        </p:txBody>
      </p:sp>
      <p:pic>
        <p:nvPicPr>
          <p:cNvPr id="3" name="Picture 2" descr="A number and a circle with a banner&#10;&#10;AI-generated content may be incorrect.">
            <a:extLst>
              <a:ext uri="{FF2B5EF4-FFF2-40B4-BE49-F238E27FC236}">
                <a16:creationId xmlns:a16="http://schemas.microsoft.com/office/drawing/2014/main" id="{120F81DA-C148-305F-2737-3847F29D4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10" y="1748696"/>
            <a:ext cx="3399065" cy="3371851"/>
          </a:xfrm>
          <a:prstGeom prst="rect">
            <a:avLst/>
          </a:prstGeom>
        </p:spPr>
      </p:pic>
      <p:pic>
        <p:nvPicPr>
          <p:cNvPr id="10" name="Picture 9" descr="A logo of a child running&#10;&#10;AI-generated content may be incorrect.">
            <a:extLst>
              <a:ext uri="{FF2B5EF4-FFF2-40B4-BE49-F238E27FC236}">
                <a16:creationId xmlns:a16="http://schemas.microsoft.com/office/drawing/2014/main" id="{8F2C49C1-41B3-89C0-904D-3FB7FAF89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169" y="5307803"/>
            <a:ext cx="1388486" cy="10246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4026CD-7632-EE61-7EB6-C5DFCF1C3D3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581076" y="1695444"/>
            <a:ext cx="7182579" cy="37507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400" b="1" dirty="0">
                <a:latin typeface="Arial"/>
                <a:cs typeface="Arial"/>
              </a:rPr>
              <a:t>En </a:t>
            </a:r>
            <a:r>
              <a:rPr lang="en-US" altLang="en-US" sz="2400" b="1" dirty="0" err="1">
                <a:latin typeface="Arial"/>
                <a:cs typeface="Arial"/>
              </a:rPr>
              <a:t>septembre</a:t>
            </a:r>
            <a:r>
              <a:rPr lang="en-US" altLang="en-US" sz="2400" b="1" dirty="0">
                <a:latin typeface="Arial"/>
                <a:cs typeface="Arial"/>
              </a:rPr>
              <a:t> 2025, </a:t>
            </a:r>
            <a:r>
              <a:rPr lang="en-US" altLang="en-US" sz="2400" b="1" dirty="0" err="1">
                <a:latin typeface="Arial"/>
                <a:cs typeface="Arial"/>
              </a:rPr>
              <a:t>cela</a:t>
            </a:r>
            <a:r>
              <a:rPr lang="en-US" altLang="en-US" sz="2400" b="1" dirty="0">
                <a:latin typeface="Arial"/>
                <a:cs typeface="Arial"/>
              </a:rPr>
              <a:t> fait 10 </a:t>
            </a:r>
            <a:r>
              <a:rPr lang="en-US" altLang="en-US" sz="2400" b="1" dirty="0" err="1">
                <a:latin typeface="Arial"/>
                <a:cs typeface="Arial"/>
              </a:rPr>
              <a:t>ans</a:t>
            </a:r>
            <a:r>
              <a:rPr lang="en-US" altLang="en-US" sz="2400" b="1" dirty="0">
                <a:latin typeface="Arial"/>
                <a:cs typeface="Arial"/>
              </a:rPr>
              <a:t> </a:t>
            </a:r>
            <a:r>
              <a:rPr lang="en-US" altLang="en-US" sz="2400" b="1" dirty="0" err="1">
                <a:latin typeface="Arial"/>
                <a:cs typeface="Arial"/>
              </a:rPr>
              <a:t>depuis</a:t>
            </a:r>
            <a:r>
              <a:rPr lang="en-US" altLang="en-US" sz="2400" b="1" dirty="0">
                <a:latin typeface="Arial"/>
                <a:cs typeface="Arial"/>
              </a:rPr>
              <a:t> le </a:t>
            </a:r>
            <a:r>
              <a:rPr lang="en-US" altLang="en-US" sz="2400" b="1" dirty="0" err="1">
                <a:latin typeface="Arial"/>
                <a:cs typeface="Arial"/>
              </a:rPr>
              <a:t>lancement</a:t>
            </a:r>
            <a:r>
              <a:rPr lang="en-US" altLang="en-US" sz="2400" b="1" dirty="0">
                <a:latin typeface="Arial"/>
                <a:cs typeface="Arial"/>
              </a:rPr>
              <a:t> de </a:t>
            </a:r>
            <a:r>
              <a:rPr lang="en-US" altLang="en-US" sz="2400" b="1" dirty="0" err="1">
                <a:latin typeface="Arial"/>
                <a:cs typeface="Arial"/>
              </a:rPr>
              <a:t>l’Énoncé</a:t>
            </a:r>
            <a:r>
              <a:rPr lang="en-US" altLang="en-US" sz="2400" b="1" dirty="0">
                <a:latin typeface="Arial"/>
                <a:cs typeface="Arial"/>
              </a:rPr>
              <a:t> de position sur le jeu </a:t>
            </a:r>
            <a:r>
              <a:rPr lang="en-US" altLang="en-US" sz="2400" b="1" dirty="0" err="1">
                <a:latin typeface="Arial"/>
                <a:cs typeface="Arial"/>
              </a:rPr>
              <a:t>actif</a:t>
            </a:r>
            <a:r>
              <a:rPr lang="en-US" altLang="en-US" sz="2400" b="1" dirty="0">
                <a:latin typeface="Arial"/>
                <a:cs typeface="Arial"/>
              </a:rPr>
              <a:t> à </a:t>
            </a:r>
            <a:r>
              <a:rPr lang="en-US" altLang="en-US" sz="2400" b="1" dirty="0" err="1">
                <a:latin typeface="Arial"/>
                <a:cs typeface="Arial"/>
              </a:rPr>
              <a:t>l’extérieur</a:t>
            </a:r>
            <a:endParaRPr lang="en-US" sz="2400" dirty="0">
              <a:latin typeface="Arial"/>
              <a:cs typeface="Arial"/>
            </a:endParaRPr>
          </a:p>
          <a:p>
            <a:pPr marL="0" lvl="0" indent="0">
              <a:spcAft>
                <a:spcPts val="600"/>
              </a:spcAft>
              <a:buNone/>
            </a:pPr>
            <a:endParaRPr lang="en-US" altLang="en-US" sz="1800" b="1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>
                <a:latin typeface="Arial"/>
                <a:cs typeface="Arial"/>
              </a:rPr>
              <a:t>Pour </a:t>
            </a:r>
            <a:r>
              <a:rPr lang="en-US" sz="1800" dirty="0" err="1">
                <a:latin typeface="Arial"/>
                <a:cs typeface="Arial"/>
              </a:rPr>
              <a:t>souligner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cette</a:t>
            </a:r>
            <a:r>
              <a:rPr lang="en-US" sz="1800" dirty="0">
                <a:latin typeface="Arial"/>
                <a:cs typeface="Arial"/>
              </a:rPr>
              <a:t> étape </a:t>
            </a:r>
            <a:r>
              <a:rPr lang="en-US" sz="1800" dirty="0" err="1">
                <a:latin typeface="Arial"/>
                <a:cs typeface="Arial"/>
              </a:rPr>
              <a:t>importante</a:t>
            </a:r>
            <a:r>
              <a:rPr lang="en-US" sz="1800" dirty="0">
                <a:latin typeface="Arial"/>
                <a:cs typeface="Arial"/>
              </a:rPr>
              <a:t>, des leaders dans le </a:t>
            </a:r>
            <a:r>
              <a:rPr lang="en-US" sz="1800" dirty="0" err="1">
                <a:latin typeface="Arial"/>
                <a:cs typeface="Arial"/>
              </a:rPr>
              <a:t>domaine</a:t>
            </a:r>
            <a:r>
              <a:rPr lang="en-US" sz="1800" dirty="0">
                <a:latin typeface="Arial"/>
                <a:cs typeface="Arial"/>
              </a:rPr>
              <a:t> du jeu à </a:t>
            </a:r>
            <a:r>
              <a:rPr lang="en-US" sz="1800" dirty="0" err="1">
                <a:latin typeface="Arial"/>
                <a:cs typeface="Arial"/>
              </a:rPr>
              <a:t>l’extérieur</a:t>
            </a:r>
            <a:r>
              <a:rPr lang="en-US" sz="1800" dirty="0">
                <a:latin typeface="Arial"/>
                <a:cs typeface="Arial"/>
              </a:rPr>
              <a:t> à </a:t>
            </a:r>
            <a:r>
              <a:rPr lang="en-US" sz="1800" dirty="0" err="1">
                <a:latin typeface="Arial"/>
                <a:cs typeface="Arial"/>
              </a:rPr>
              <a:t>l’echelle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internationale</a:t>
            </a:r>
            <a:r>
              <a:rPr lang="en-US" sz="1800" dirty="0">
                <a:latin typeface="Arial"/>
                <a:cs typeface="Arial"/>
              </a:rPr>
              <a:t> et </a:t>
            </a:r>
            <a:r>
              <a:rPr lang="en-US" sz="1800" b="1" dirty="0">
                <a:solidFill>
                  <a:srgbClr val="7030A0"/>
                </a:solidFill>
                <a:latin typeface="Arial"/>
                <a:cs typeface="Arial"/>
              </a:rPr>
              <a:t>representant </a:t>
            </a:r>
            <a:r>
              <a:rPr lang="en-US" sz="1800" b="1" dirty="0" err="1">
                <a:solidFill>
                  <a:srgbClr val="7030A0"/>
                </a:solidFill>
                <a:latin typeface="Arial"/>
                <a:cs typeface="Arial"/>
              </a:rPr>
              <a:t>tous</a:t>
            </a:r>
            <a:r>
              <a:rPr lang="en-US" sz="1800" b="1" dirty="0">
                <a:solidFill>
                  <a:srgbClr val="7030A0"/>
                </a:solidFill>
                <a:latin typeface="Arial"/>
                <a:cs typeface="Arial"/>
              </a:rPr>
              <a:t> les continents,</a:t>
            </a:r>
            <a:r>
              <a:rPr lang="en-US" sz="18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se </a:t>
            </a:r>
            <a:r>
              <a:rPr lang="en-US" sz="1800" dirty="0" err="1">
                <a:latin typeface="Arial"/>
                <a:cs typeface="Arial"/>
              </a:rPr>
              <a:t>sont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réunis</a:t>
            </a:r>
            <a:r>
              <a:rPr lang="en-US" sz="1800" dirty="0">
                <a:latin typeface="Arial"/>
                <a:cs typeface="Arial"/>
              </a:rPr>
              <a:t> pour </a:t>
            </a:r>
            <a:r>
              <a:rPr lang="en-US" sz="1800" dirty="0" err="1">
                <a:latin typeface="Arial"/>
                <a:cs typeface="Arial"/>
              </a:rPr>
              <a:t>élaborer</a:t>
            </a:r>
            <a:r>
              <a:rPr lang="en-US" sz="1800" dirty="0">
                <a:latin typeface="Arial"/>
                <a:cs typeface="Arial"/>
              </a:rPr>
              <a:t> un </a:t>
            </a:r>
            <a:r>
              <a:rPr lang="en-US" sz="1800" dirty="0" err="1">
                <a:latin typeface="Arial"/>
                <a:cs typeface="Arial"/>
              </a:rPr>
              <a:t>énoncé</a:t>
            </a:r>
            <a:r>
              <a:rPr lang="en-US" sz="1800" dirty="0">
                <a:latin typeface="Arial"/>
                <a:cs typeface="Arial"/>
              </a:rPr>
              <a:t> de position </a:t>
            </a:r>
            <a:r>
              <a:rPr lang="en-US" sz="1800" dirty="0" err="1">
                <a:latin typeface="Arial"/>
                <a:cs typeface="Arial"/>
              </a:rPr>
              <a:t>actualisé</a:t>
            </a:r>
            <a:r>
              <a:rPr lang="en-US" sz="1800" dirty="0">
                <a:latin typeface="Arial"/>
                <a:cs typeface="Arial"/>
              </a:rPr>
              <a:t> pour 2025.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Cette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version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enrichie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la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portée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de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l’énoncé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de position original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en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adoptant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une</a:t>
            </a:r>
            <a:r>
              <a:rPr lang="en-US" sz="1800" b="1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Arial"/>
                <a:cs typeface="Arial"/>
              </a:rPr>
              <a:t>dimension </a:t>
            </a:r>
            <a:r>
              <a:rPr lang="en-US" sz="1800" b="1" dirty="0" err="1">
                <a:solidFill>
                  <a:srgbClr val="7030A0"/>
                </a:solidFill>
                <a:latin typeface="Arial"/>
                <a:cs typeface="Arial"/>
              </a:rPr>
              <a:t>mondiale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et </a:t>
            </a:r>
            <a:r>
              <a:rPr lang="en-US" sz="1800" b="1" dirty="0">
                <a:solidFill>
                  <a:srgbClr val="7030A0"/>
                </a:solidFill>
                <a:latin typeface="Arial"/>
                <a:cs typeface="Arial"/>
              </a:rPr>
              <a:t>inclusive pour </a:t>
            </a:r>
            <a:r>
              <a:rPr lang="en-US" sz="1800" b="1" dirty="0" err="1">
                <a:solidFill>
                  <a:srgbClr val="7030A0"/>
                </a:solidFill>
                <a:latin typeface="Arial"/>
                <a:cs typeface="Arial"/>
              </a:rPr>
              <a:t>tous</a:t>
            </a:r>
            <a:r>
              <a:rPr lang="en-US" sz="1800" b="1" dirty="0">
                <a:solidFill>
                  <a:srgbClr val="7030A0"/>
                </a:solidFill>
                <a:latin typeface="Arial"/>
                <a:cs typeface="Arial"/>
              </a:rPr>
              <a:t> les </a:t>
            </a:r>
            <a:r>
              <a:rPr lang="en-US" sz="1800" b="1" dirty="0" err="1">
                <a:solidFill>
                  <a:srgbClr val="7030A0"/>
                </a:solidFill>
                <a:latin typeface="Arial"/>
                <a:cs typeface="Arial"/>
              </a:rPr>
              <a:t>âges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, tout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en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élargissant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la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portée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de son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contenu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par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l’exploration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des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bienfaits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du jeu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actif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à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l’extérieur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Arial"/>
                <a:cs typeface="Arial"/>
              </a:rPr>
              <a:t>pour les </a:t>
            </a:r>
            <a:r>
              <a:rPr lang="en-US" sz="1800" b="1" dirty="0" err="1">
                <a:solidFill>
                  <a:srgbClr val="7030A0"/>
                </a:solidFill>
                <a:latin typeface="Arial"/>
                <a:cs typeface="Arial"/>
              </a:rPr>
              <a:t>personnes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(de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tous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âges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,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toutes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cultures et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différentes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242424"/>
                </a:solidFill>
                <a:latin typeface="Arial"/>
                <a:cs typeface="Arial"/>
              </a:rPr>
              <a:t>capacités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), </a:t>
            </a:r>
            <a:r>
              <a:rPr lang="en-US" sz="1800" b="1" dirty="0">
                <a:solidFill>
                  <a:srgbClr val="7030A0"/>
                </a:solidFill>
                <a:latin typeface="Arial"/>
                <a:cs typeface="Arial"/>
              </a:rPr>
              <a:t>les </a:t>
            </a:r>
            <a:r>
              <a:rPr lang="en-US" sz="1800" b="1" dirty="0" err="1">
                <a:solidFill>
                  <a:srgbClr val="7030A0"/>
                </a:solidFill>
                <a:latin typeface="Arial"/>
                <a:cs typeface="Arial"/>
              </a:rPr>
              <a:t>communautés</a:t>
            </a:r>
            <a:r>
              <a:rPr lang="en-US" sz="1800" b="1" dirty="0">
                <a:solidFill>
                  <a:srgbClr val="7030A0"/>
                </a:solidFill>
                <a:latin typeface="Arial"/>
                <a:cs typeface="Arial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Arial"/>
                <a:cs typeface="Arial"/>
              </a:rPr>
              <a:t>l’environment</a:t>
            </a:r>
            <a:r>
              <a:rPr lang="en-US" sz="1800" b="1" dirty="0">
                <a:solidFill>
                  <a:srgbClr val="7030A0"/>
                </a:solidFill>
                <a:latin typeface="Arial"/>
                <a:cs typeface="Arial"/>
              </a:rPr>
              <a:t>, et la </a:t>
            </a:r>
            <a:r>
              <a:rPr lang="en-US" sz="1800" b="1" dirty="0" err="1">
                <a:solidFill>
                  <a:srgbClr val="7030A0"/>
                </a:solidFill>
                <a:latin typeface="Arial"/>
                <a:cs typeface="Arial"/>
              </a:rPr>
              <a:t>planète</a:t>
            </a:r>
            <a:r>
              <a:rPr lang="en-US" sz="1800" dirty="0">
                <a:solidFill>
                  <a:srgbClr val="242424"/>
                </a:solidFill>
                <a:latin typeface="Arial"/>
                <a:cs typeface="Arial"/>
              </a:rPr>
              <a:t>. 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1700" dirty="0">
              <a:latin typeface="Arial"/>
              <a:cs typeface="Arial"/>
            </a:endParaRPr>
          </a:p>
        </p:txBody>
      </p:sp>
      <p:pic>
        <p:nvPicPr>
          <p:cNvPr id="6" name="Picture 5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3127241A-12CA-5CF9-2123-7CAC9FF06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723" y="5385979"/>
            <a:ext cx="2438400" cy="934097"/>
          </a:xfrm>
          <a:prstGeom prst="rect">
            <a:avLst/>
          </a:prstGeom>
        </p:spPr>
      </p:pic>
      <p:pic>
        <p:nvPicPr>
          <p:cNvPr id="8" name="Picture 7" descr="Languages Act ...">
            <a:extLst>
              <a:ext uri="{FF2B5EF4-FFF2-40B4-BE49-F238E27FC236}">
                <a16:creationId xmlns:a16="http://schemas.microsoft.com/office/drawing/2014/main" id="{D0C734F7-99D0-9B31-E3A6-71783B055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78" y="5413178"/>
            <a:ext cx="2208406" cy="934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2C8522-C0FE-1148-AFBB-B046707632E7}"/>
              </a:ext>
            </a:extLst>
          </p:cNvPr>
          <p:cNvSpPr txBox="1"/>
          <p:nvPr/>
        </p:nvSpPr>
        <p:spPr>
          <a:xfrm>
            <a:off x="356000" y="5622196"/>
            <a:ext cx="48603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Ce </a:t>
            </a:r>
            <a:r>
              <a:rPr lang="en-US" sz="2400" b="1" dirty="0" err="1"/>
              <a:t>projet</a:t>
            </a:r>
            <a:r>
              <a:rPr lang="en-US" sz="2400" b="1" dirty="0"/>
              <a:t> a </a:t>
            </a:r>
            <a:r>
              <a:rPr lang="en-US" sz="2400" b="1" dirty="0" err="1"/>
              <a:t>été</a:t>
            </a:r>
            <a:r>
              <a:rPr lang="en-US" sz="2400" b="1" dirty="0"/>
              <a:t> </a:t>
            </a:r>
            <a:r>
              <a:rPr lang="en-US" sz="2400" b="1" dirty="0" err="1"/>
              <a:t>financé</a:t>
            </a:r>
            <a:r>
              <a:rPr lang="en-US" sz="2400" b="1" dirty="0"/>
              <a:t> par: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2D7B2-CB45-74BE-E58A-8F772CC0C4D3}"/>
              </a:ext>
            </a:extLst>
          </p:cNvPr>
          <p:cNvSpPr txBox="1"/>
          <p:nvPr/>
        </p:nvSpPr>
        <p:spPr>
          <a:xfrm>
            <a:off x="1508760" y="4020578"/>
            <a:ext cx="204977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ANS</a:t>
            </a:r>
          </a:p>
        </p:txBody>
      </p:sp>
    </p:spTree>
    <p:extLst>
      <p:ext uri="{BB962C8B-B14F-4D97-AF65-F5344CB8AC3E}">
        <p14:creationId xmlns:p14="http://schemas.microsoft.com/office/powerpoint/2010/main" val="3027509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B5872-C030-D766-C16E-61C0024FC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740" y="1415669"/>
            <a:ext cx="5746359" cy="4026662"/>
          </a:xfrm>
        </p:spPr>
        <p:txBody>
          <a:bodyPr anchor="b">
            <a:noAutofit/>
          </a:bodyPr>
          <a:lstStyle/>
          <a:p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Miser sur le jeu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actif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l’extérieur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pour faire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progresser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durable des Nations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Unies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CD95F-9195-0074-E93C-5EE9227A6B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180" y="5422013"/>
            <a:ext cx="4662957" cy="1395022"/>
          </a:xfrm>
        </p:spPr>
        <p:txBody>
          <a:bodyPr anchor="t">
            <a:normAutofit/>
          </a:bodyPr>
          <a:lstStyle/>
          <a:p>
            <a:pPr algn="l"/>
            <a:r>
              <a:rPr lang="en-US" sz="1500" dirty="0">
                <a:solidFill>
                  <a:srgbClr val="FFFFFF"/>
                </a:solidFill>
              </a:rPr>
              <a:t>Eun-Young Lee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</a:rPr>
              <a:t>Associate Professor, School of Kinesiology &amp; Health Studies, Queen’s University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</a:rPr>
              <a:t>Affiliated Investigator, Children’s Hospital of Eastern Ontario Research Institute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D781E3-F1C2-B316-8F7E-CE1D528E6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91" y="1188420"/>
            <a:ext cx="6336709" cy="44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48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99A8D-D0D2-1E37-DC85-EDCD2372B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21BE97-3E35-C869-8472-45579C6B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5962" y="2356693"/>
            <a:ext cx="8239386" cy="13644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10 </a:t>
            </a:r>
            <a:r>
              <a:rPr lang="en-US" dirty="0" err="1"/>
              <a:t>ans</a:t>
            </a:r>
            <a:r>
              <a:rPr lang="en-US" dirty="0"/>
              <a:t> et 18 revues </a:t>
            </a:r>
            <a:r>
              <a:rPr lang="en-US" dirty="0" err="1"/>
              <a:t>systématiques</a:t>
            </a:r>
            <a:r>
              <a:rPr lang="en-US" dirty="0"/>
              <a:t> et narratives plus tard…</a:t>
            </a:r>
            <a:br>
              <a:rPr lang="en-US" dirty="0"/>
            </a:br>
            <a:r>
              <a:rPr lang="en-US" dirty="0" err="1"/>
              <a:t>voici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que nous </a:t>
            </a:r>
            <a:r>
              <a:rPr lang="en-US" dirty="0" err="1"/>
              <a:t>avons</a:t>
            </a:r>
            <a:r>
              <a:rPr lang="en-US" dirty="0"/>
              <a:t> fait et </a:t>
            </a:r>
            <a:r>
              <a:rPr lang="en-US" dirty="0" err="1"/>
              <a:t>découvert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FE644-AF98-FF41-A4FE-C4166EC0C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E6F0-3F45-4ED7-B954-535EA813BDA0}" type="slidenum">
              <a:rPr lang="en-US" dirty="0" smtClean="0">
                <a:solidFill>
                  <a:schemeClr val="bg1"/>
                </a:solidFill>
              </a:rPr>
              <a:pPr/>
              <a:t>9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 descr="A dog in a pool&#10;&#10;AI-generated content may be incorrect.">
            <a:extLst>
              <a:ext uri="{FF2B5EF4-FFF2-40B4-BE49-F238E27FC236}">
                <a16:creationId xmlns:a16="http://schemas.microsoft.com/office/drawing/2014/main" id="{7DB66ABC-5DCF-883B-8FEE-BEC555A4A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97" y="296885"/>
            <a:ext cx="4189126" cy="628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01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99D025C9AAC141A9B394603CAE6544" ma:contentTypeVersion="16" ma:contentTypeDescription="Create a new document." ma:contentTypeScope="" ma:versionID="bb30bfffc74c424725c2f4b89200e2f4">
  <xsd:schema xmlns:xsd="http://www.w3.org/2001/XMLSchema" xmlns:xs="http://www.w3.org/2001/XMLSchema" xmlns:p="http://schemas.microsoft.com/office/2006/metadata/properties" xmlns:ns2="c454ff5a-0290-4f3c-b34c-724a8ef201fd" xmlns:ns3="6f24178d-18bd-4b88-ade6-c87d25862b69" targetNamespace="http://schemas.microsoft.com/office/2006/metadata/properties" ma:root="true" ma:fieldsID="5b18ef3e2ea8e3de1d1b496dffc1abfe" ns2:_="" ns3:_="">
    <xsd:import namespace="c454ff5a-0290-4f3c-b34c-724a8ef201fd"/>
    <xsd:import namespace="6f24178d-18bd-4b88-ade6-c87d25862b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54ff5a-0290-4f3c-b34c-724a8ef201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0d364f5-c3bc-4477-a285-bc64261367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4178d-18bd-4b88-ade6-c87d25862b6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0d5fb03-8352-45c9-8156-6fe3f5f7dde6}" ma:internalName="TaxCatchAll" ma:showField="CatchAllData" ma:web="6f24178d-18bd-4b88-ade6-c87d25862b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24178d-18bd-4b88-ade6-c87d25862b69" xsi:nil="true"/>
    <lcf76f155ced4ddcb4097134ff3c332f xmlns="c454ff5a-0290-4f3c-b34c-724a8ef201f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ABC9A8-E727-4D8F-BE8A-DF09E1B2DEB3}">
  <ds:schemaRefs>
    <ds:schemaRef ds:uri="6f24178d-18bd-4b88-ade6-c87d25862b69"/>
    <ds:schemaRef ds:uri="c454ff5a-0290-4f3c-b34c-724a8ef201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C1991A8-1829-48A1-86E7-C48F923221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0E3DA7-A27B-4D04-95CA-B8B1FF1FFC68}">
  <ds:schemaRefs>
    <ds:schemaRef ds:uri="http://purl.org/dc/elements/1.1/"/>
    <ds:schemaRef ds:uri="http://purl.org/dc/terms/"/>
    <ds:schemaRef ds:uri="http://www.w3.org/XML/1998/namespace"/>
    <ds:schemaRef ds:uri="c454ff5a-0290-4f3c-b34c-724a8ef201fd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6f24178d-18bd-4b88-ade6-c87d25862b6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3210</TotalTime>
  <Words>3535</Words>
  <Application>Microsoft Office PowerPoint</Application>
  <PresentationFormat>Widescreen</PresentationFormat>
  <Paragraphs>381</Paragraphs>
  <Slides>48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Aptos</vt:lpstr>
      <vt:lpstr>Aptos Display</vt:lpstr>
      <vt:lpstr>Arial</vt:lpstr>
      <vt:lpstr>Arial Bold</vt:lpstr>
      <vt:lpstr>Calibri</vt:lpstr>
      <vt:lpstr>Segoe UI</vt:lpstr>
      <vt:lpstr>Wingdings</vt:lpstr>
      <vt:lpstr>ヒラギノ角ゴ Pro W3</vt:lpstr>
      <vt:lpstr>office theme</vt:lpstr>
      <vt:lpstr>Énoncé de position sur le jeu actif à l’extérieur 2025   Un projet mené par Jouons dehors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Miser sur le jeu actif à l’extérieur pour faire progresser les objectifs de développement durable des Nations Unies</vt:lpstr>
      <vt:lpstr>10 ans et 18 revues systématiques et narratives plus tard… voici ce que nous avons fait et découvert</vt:lpstr>
      <vt:lpstr>Équipe de direction et comité directeur de l’AOP10 </vt:lpstr>
      <vt:lpstr>PowerPoint Presentation</vt:lpstr>
      <vt:lpstr>Terminologie, taxonomie et ontologie de PLaTO Article publié (accès libre)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Faits tirés de données probantes : Le jeu actif à l’extérieur…</vt:lpstr>
      <vt:lpstr>Le jeu actif à l’extérieur aide à bouger davantage, jouer plus longtemps, et à mieux dormir</vt:lpstr>
      <vt:lpstr>Le jeu actif à l’extérieur favorise le maintien de la santé et du bien-être</vt:lpstr>
      <vt:lpstr>Le jeu actif à l’extérieur renforce naturellement la confiance en soi</vt:lpstr>
      <vt:lpstr>Le jeu actif à l’extérieur ouvre la voie à une planète plus agréable et plus saine</vt:lpstr>
      <vt:lpstr>Le jeu actif à l’extérieur développe la résilience climatique et la gestion responsable pour un avenir viable</vt:lpstr>
      <vt:lpstr>Le jeu actif à l’extérieur relie les communautés</vt:lpstr>
      <vt:lpstr>Le jeu actif à l’extérieur permet différentes possibilités d’apprentissage</vt:lpstr>
      <vt:lpstr>Le jeu actif à l’extérieur diminue le temps passé à l’intérieur</vt:lpstr>
      <vt:lpstr>Émergence de domaines :  Élargir les occasions de jeu actif à l’extérieur</vt:lpstr>
      <vt:lpstr>Un appel à l’action :  Recommandations pour favoriser le jeu actif à l’extérieur</vt:lpstr>
      <vt:lpstr>Sociétés :  Valorisez le jeu ! Protégez le jeu !</vt:lpstr>
      <vt:lpstr>Recherche et surveillance : Étudiez le, Suivez le, Comprenez le !</vt:lpstr>
      <vt:lpstr>Politiques et legislation : Créez des cadres de référence pour un accès équitable !</vt:lpstr>
      <vt:lpstr>Éducation et écoles : Enseignez par le jeu et réaménagez les espaces !</vt:lpstr>
      <vt:lpstr>Santé publique et soins de santé : Prescrivez le jeu pour la santé !</vt:lpstr>
      <vt:lpstr>Urbanistes : Concevez des villes qui invitent au jeu !</vt:lpstr>
      <vt:lpstr>Communautés : Créez des Espaces Sûrs, et Inclusifs !</vt:lpstr>
      <vt:lpstr>Familles : Jouez Ensemble, En plein air !</vt:lpstr>
      <vt:lpstr>Indvidus : Bougez, Explorez, Jouez avec Enthousiasme !</vt:lpstr>
      <vt:lpstr>Le jeu actif à l’extérieur est essentiel à notre santé, à nos communautés, et à notre planète. Ensemble, nous pouvons faire du jeu une priorité dès aujourd’hui, et pour les générations futures! </vt:lpstr>
      <vt:lpstr>Appuyer l’Énoncé de position 2025</vt:lpstr>
      <vt:lpstr>PowerPoint Presentation</vt:lpstr>
      <vt:lpstr>PowerPoint Presentation</vt:lpstr>
      <vt:lpstr>PowerPoint Presentation</vt:lpstr>
      <vt:lpstr>Joignez-vous à nous 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Louise de Lannoy</cp:lastModifiedBy>
  <cp:revision>186</cp:revision>
  <dcterms:created xsi:type="dcterms:W3CDTF">2025-08-26T04:08:36Z</dcterms:created>
  <dcterms:modified xsi:type="dcterms:W3CDTF">2025-11-12T16:50:11Z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0x010100C099D025C9AAC141A9B394603CAE6544</vt:lpwstr>
  </property>
  <property fmtid="{D5CDD505-2E9C-101B-9397-08002B2CF9AE}" pid="3" name="MediaServiceImageTags">
    <vt:lpwstr/>
  </property>
</Properties>
</file>